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91" r:id="rId4"/>
    <p:sldId id="258" r:id="rId5"/>
    <p:sldId id="281" r:id="rId6"/>
    <p:sldId id="286" r:id="rId7"/>
    <p:sldId id="290" r:id="rId8"/>
    <p:sldId id="277" r:id="rId9"/>
    <p:sldId id="287" r:id="rId10"/>
    <p:sldId id="274" r:id="rId11"/>
    <p:sldId id="270" r:id="rId12"/>
    <p:sldId id="271" r:id="rId13"/>
    <p:sldId id="261" r:id="rId14"/>
    <p:sldId id="272" r:id="rId15"/>
    <p:sldId id="282" r:id="rId16"/>
    <p:sldId id="262" r:id="rId17"/>
    <p:sldId id="293" r:id="rId18"/>
    <p:sldId id="292" r:id="rId19"/>
    <p:sldId id="288" r:id="rId20"/>
    <p:sldId id="264" r:id="rId21"/>
    <p:sldId id="289" r:id="rId22"/>
    <p:sldId id="266" r:id="rId23"/>
    <p:sldId id="269" r:id="rId24"/>
    <p:sldId id="268" r:id="rId25"/>
    <p:sldId id="276" r:id="rId26"/>
    <p:sldId id="257" r:id="rId27"/>
  </p:sldIdLst>
  <p:sldSz cx="12192000" cy="6858000"/>
  <p:notesSz cx="6797675" cy="9926638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00" y="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Ackumulerad</a:t>
            </a:r>
            <a:r>
              <a:rPr lang="en-US" baseline="0" dirty="0"/>
              <a:t> </a:t>
            </a:r>
            <a:r>
              <a:rPr lang="en-US" baseline="0" dirty="0" err="1"/>
              <a:t>kostnad</a:t>
            </a:r>
            <a:r>
              <a:rPr lang="en-US" baseline="0" dirty="0"/>
              <a:t> [</a:t>
            </a:r>
            <a:r>
              <a:rPr lang="en-US" baseline="0" dirty="0" err="1"/>
              <a:t>kSEK</a:t>
            </a:r>
            <a:r>
              <a:rPr lang="en-US" baseline="0" dirty="0"/>
              <a:t>] (</a:t>
            </a:r>
            <a:r>
              <a:rPr lang="en-US" baseline="0" dirty="0" err="1"/>
              <a:t>lampa</a:t>
            </a:r>
            <a:r>
              <a:rPr lang="en-US" baseline="0" dirty="0"/>
              <a:t> + </a:t>
            </a:r>
            <a:r>
              <a:rPr lang="en-US" baseline="0" dirty="0" err="1"/>
              <a:t>el</a:t>
            </a:r>
            <a:r>
              <a:rPr lang="en-US" baseline="0" dirty="0"/>
              <a:t>)</a:t>
            </a:r>
            <a:br>
              <a:rPr lang="en-US" baseline="0" dirty="0"/>
            </a:br>
            <a:r>
              <a:rPr lang="en-US" baseline="0" dirty="0" err="1"/>
              <a:t>som</a:t>
            </a:r>
            <a:r>
              <a:rPr lang="en-US" baseline="0" dirty="0"/>
              <a:t> </a:t>
            </a:r>
            <a:r>
              <a:rPr lang="en-US" baseline="0" dirty="0" err="1"/>
              <a:t>funktion</a:t>
            </a:r>
            <a:r>
              <a:rPr lang="en-US" baseline="0" dirty="0"/>
              <a:t> av </a:t>
            </a:r>
            <a:r>
              <a:rPr lang="en-US" baseline="0" dirty="0" err="1"/>
              <a:t>antal</a:t>
            </a:r>
            <a:r>
              <a:rPr lang="en-US" baseline="0" dirty="0"/>
              <a:t> </a:t>
            </a:r>
            <a:r>
              <a:rPr lang="en-US" baseline="0" dirty="0" err="1"/>
              <a:t>år</a:t>
            </a:r>
            <a:r>
              <a:rPr lang="en-US" baseline="0" dirty="0"/>
              <a:t> i drift,</a:t>
            </a:r>
            <a:br>
              <a:rPr lang="en-US" baseline="0" dirty="0"/>
            </a:br>
            <a:r>
              <a:rPr lang="en-US" baseline="0" dirty="0"/>
              <a:t>vid </a:t>
            </a:r>
            <a:r>
              <a:rPr lang="en-US" baseline="0" dirty="0" err="1"/>
              <a:t>olika</a:t>
            </a:r>
            <a:r>
              <a:rPr lang="en-US" baseline="0" dirty="0"/>
              <a:t> </a:t>
            </a:r>
            <a:r>
              <a:rPr lang="en-US" baseline="0" dirty="0" err="1"/>
              <a:t>lampval</a:t>
            </a:r>
            <a:r>
              <a:rPr lang="en-US" baseline="0" dirty="0"/>
              <a:t> (Halogen, LED Philips, LED </a:t>
            </a:r>
            <a:r>
              <a:rPr lang="en-US" baseline="0" dirty="0" err="1"/>
              <a:t>Luxtella</a:t>
            </a:r>
            <a:r>
              <a:rPr lang="en-US" baseline="0" dirty="0"/>
              <a:t>) </a:t>
            </a:r>
            <a:br>
              <a:rPr lang="en-US" baseline="0" dirty="0"/>
            </a:br>
            <a:r>
              <a:rPr lang="en-US" baseline="0" dirty="0"/>
              <a:t>om </a:t>
            </a:r>
            <a:r>
              <a:rPr lang="en-US" baseline="0" dirty="0" err="1"/>
              <a:t>elprisnivå</a:t>
            </a:r>
            <a:r>
              <a:rPr lang="en-US" baseline="0" dirty="0"/>
              <a:t> = 2022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title>
    <c:autoTitleDeleted val="0"/>
    <c:plotArea>
      <c:layout>
        <c:manualLayout>
          <c:layoutTarget val="inner"/>
          <c:xMode val="edge"/>
          <c:yMode val="edge"/>
          <c:x val="3.9848810913897893E-2"/>
          <c:y val="0.22010514786948029"/>
          <c:w val="0.94483571495796648"/>
          <c:h val="0.6802771188506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Halogen 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34.299999999999997</c:v>
                </c:pt>
                <c:pt idx="1">
                  <c:v>61.699999999999996</c:v>
                </c:pt>
                <c:pt idx="2">
                  <c:v>89.1</c:v>
                </c:pt>
                <c:pt idx="3">
                  <c:v>116.5</c:v>
                </c:pt>
                <c:pt idx="4">
                  <c:v>160.20000000000002</c:v>
                </c:pt>
                <c:pt idx="5">
                  <c:v>187.60000000000002</c:v>
                </c:pt>
                <c:pt idx="6">
                  <c:v>215.00000000000003</c:v>
                </c:pt>
                <c:pt idx="7">
                  <c:v>242.40000000000003</c:v>
                </c:pt>
                <c:pt idx="8">
                  <c:v>304.10000000000002</c:v>
                </c:pt>
                <c:pt idx="9">
                  <c:v>331.5</c:v>
                </c:pt>
                <c:pt idx="10">
                  <c:v>358.9</c:v>
                </c:pt>
                <c:pt idx="11">
                  <c:v>386.29999999999995</c:v>
                </c:pt>
                <c:pt idx="12">
                  <c:v>429.99999999999994</c:v>
                </c:pt>
                <c:pt idx="13">
                  <c:v>457.39999999999992</c:v>
                </c:pt>
                <c:pt idx="14">
                  <c:v>484.7999999999999</c:v>
                </c:pt>
                <c:pt idx="15">
                  <c:v>512.19999999999993</c:v>
                </c:pt>
                <c:pt idx="16">
                  <c:v>573.89999999999986</c:v>
                </c:pt>
                <c:pt idx="17">
                  <c:v>601.29999999999984</c:v>
                </c:pt>
                <c:pt idx="18">
                  <c:v>628.69999999999982</c:v>
                </c:pt>
                <c:pt idx="19">
                  <c:v>656.0999999999998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AC-4285-B559-D63F8403914D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Philips 2022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117.9</c:v>
                </c:pt>
                <c:pt idx="1">
                  <c:v>134.34</c:v>
                </c:pt>
                <c:pt idx="2">
                  <c:v>150.78</c:v>
                </c:pt>
                <c:pt idx="3">
                  <c:v>167.22</c:v>
                </c:pt>
                <c:pt idx="4">
                  <c:v>183.66</c:v>
                </c:pt>
                <c:pt idx="5">
                  <c:v>200.1</c:v>
                </c:pt>
                <c:pt idx="6">
                  <c:v>216.54</c:v>
                </c:pt>
                <c:pt idx="7">
                  <c:v>232.98</c:v>
                </c:pt>
                <c:pt idx="8">
                  <c:v>249.42</c:v>
                </c:pt>
                <c:pt idx="9">
                  <c:v>265.86</c:v>
                </c:pt>
                <c:pt idx="10">
                  <c:v>282.3</c:v>
                </c:pt>
                <c:pt idx="11">
                  <c:v>298.74</c:v>
                </c:pt>
                <c:pt idx="12">
                  <c:v>315.18</c:v>
                </c:pt>
                <c:pt idx="13">
                  <c:v>331.62</c:v>
                </c:pt>
                <c:pt idx="14">
                  <c:v>348.06</c:v>
                </c:pt>
                <c:pt idx="15">
                  <c:v>364.5</c:v>
                </c:pt>
                <c:pt idx="16">
                  <c:v>380.94</c:v>
                </c:pt>
                <c:pt idx="17">
                  <c:v>397.38</c:v>
                </c:pt>
                <c:pt idx="18">
                  <c:v>413.82</c:v>
                </c:pt>
                <c:pt idx="19">
                  <c:v>430.26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AC-4285-B559-D63F8403914D}"/>
            </c:ext>
          </c:extLst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Luxtella 2022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99.2</c:v>
                </c:pt>
                <c:pt idx="1">
                  <c:v>118.38</c:v>
                </c:pt>
                <c:pt idx="2">
                  <c:v>137.56</c:v>
                </c:pt>
                <c:pt idx="3">
                  <c:v>156.74</c:v>
                </c:pt>
                <c:pt idx="4">
                  <c:v>175.92000000000002</c:v>
                </c:pt>
                <c:pt idx="5">
                  <c:v>195.10000000000002</c:v>
                </c:pt>
                <c:pt idx="6">
                  <c:v>214.28000000000003</c:v>
                </c:pt>
                <c:pt idx="7">
                  <c:v>233.46000000000004</c:v>
                </c:pt>
                <c:pt idx="8">
                  <c:v>252.64000000000004</c:v>
                </c:pt>
                <c:pt idx="9">
                  <c:v>271.82000000000005</c:v>
                </c:pt>
                <c:pt idx="10">
                  <c:v>291.00000000000006</c:v>
                </c:pt>
                <c:pt idx="11">
                  <c:v>310.18000000000006</c:v>
                </c:pt>
                <c:pt idx="12">
                  <c:v>329.36000000000007</c:v>
                </c:pt>
                <c:pt idx="13">
                  <c:v>348.54000000000008</c:v>
                </c:pt>
                <c:pt idx="14">
                  <c:v>367.72000000000008</c:v>
                </c:pt>
                <c:pt idx="15">
                  <c:v>386.90000000000009</c:v>
                </c:pt>
                <c:pt idx="16">
                  <c:v>406.0800000000001</c:v>
                </c:pt>
                <c:pt idx="17">
                  <c:v>425.2600000000001</c:v>
                </c:pt>
                <c:pt idx="18">
                  <c:v>444.44000000000011</c:v>
                </c:pt>
                <c:pt idx="19">
                  <c:v>463.62000000000012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AC-4285-B559-D63F8403914D}"/>
            </c:ext>
          </c:extLst>
        </c:ser>
        <c:ser>
          <c:idx val="6"/>
          <c:order val="3"/>
          <c:tx>
            <c:strRef>
              <c:f>Sheet1!$H$1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Sheet1!$H$2:$H$21</c:f>
              <c:numCache>
                <c:formatCode>General</c:formatCode>
                <c:ptCount val="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0AC-4285-B559-D63F84039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0717375"/>
        <c:axId val="1011864255"/>
      </c:lineChart>
      <c:catAx>
        <c:axId val="28071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011864255"/>
        <c:crosses val="autoZero"/>
        <c:auto val="1"/>
        <c:lblAlgn val="ctr"/>
        <c:lblOffset val="100"/>
        <c:noMultiLvlLbl val="0"/>
      </c:catAx>
      <c:valAx>
        <c:axId val="1011864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28071737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Ackumulerad</a:t>
            </a:r>
            <a:r>
              <a:rPr lang="en-US" baseline="0" dirty="0"/>
              <a:t> </a:t>
            </a:r>
            <a:r>
              <a:rPr lang="en-US" baseline="0" dirty="0" err="1"/>
              <a:t>kostnad</a:t>
            </a:r>
            <a:r>
              <a:rPr lang="en-US" baseline="0" dirty="0"/>
              <a:t> [</a:t>
            </a:r>
            <a:r>
              <a:rPr lang="en-US" baseline="0" dirty="0" err="1"/>
              <a:t>kSEK</a:t>
            </a:r>
            <a:r>
              <a:rPr lang="en-US" baseline="0" dirty="0"/>
              <a:t>] (</a:t>
            </a:r>
            <a:r>
              <a:rPr lang="en-US" baseline="0" dirty="0" err="1"/>
              <a:t>lampa</a:t>
            </a:r>
            <a:r>
              <a:rPr lang="en-US" baseline="0" dirty="0"/>
              <a:t> + </a:t>
            </a:r>
            <a:r>
              <a:rPr lang="en-US" baseline="0" dirty="0" err="1"/>
              <a:t>el</a:t>
            </a:r>
            <a:r>
              <a:rPr lang="en-US" baseline="0" dirty="0"/>
              <a:t>)</a:t>
            </a:r>
            <a:br>
              <a:rPr lang="en-US" baseline="0" dirty="0"/>
            </a:br>
            <a:r>
              <a:rPr lang="en-US" baseline="0" dirty="0" err="1"/>
              <a:t>som</a:t>
            </a:r>
            <a:r>
              <a:rPr lang="en-US" baseline="0" dirty="0"/>
              <a:t> </a:t>
            </a:r>
            <a:r>
              <a:rPr lang="en-US" baseline="0" dirty="0" err="1"/>
              <a:t>funktion</a:t>
            </a:r>
            <a:r>
              <a:rPr lang="en-US" baseline="0" dirty="0"/>
              <a:t> av </a:t>
            </a:r>
            <a:r>
              <a:rPr lang="en-US" baseline="0" dirty="0" err="1"/>
              <a:t>antal</a:t>
            </a:r>
            <a:r>
              <a:rPr lang="en-US" baseline="0" dirty="0"/>
              <a:t> </a:t>
            </a:r>
            <a:r>
              <a:rPr lang="en-US" baseline="0" dirty="0" err="1"/>
              <a:t>år</a:t>
            </a:r>
            <a:r>
              <a:rPr lang="en-US" baseline="0" dirty="0"/>
              <a:t> i drift,</a:t>
            </a:r>
            <a:br>
              <a:rPr lang="en-US" baseline="0" dirty="0"/>
            </a:br>
            <a:r>
              <a:rPr lang="en-US" baseline="0" dirty="0"/>
              <a:t>vid </a:t>
            </a:r>
            <a:r>
              <a:rPr lang="en-US" baseline="0" dirty="0" err="1"/>
              <a:t>olika</a:t>
            </a:r>
            <a:r>
              <a:rPr lang="en-US" baseline="0" dirty="0"/>
              <a:t> </a:t>
            </a:r>
            <a:r>
              <a:rPr lang="en-US" baseline="0" dirty="0" err="1"/>
              <a:t>lampval</a:t>
            </a:r>
            <a:r>
              <a:rPr lang="en-US" baseline="0" dirty="0"/>
              <a:t> (Halogen, LED Philips, LED </a:t>
            </a:r>
            <a:r>
              <a:rPr lang="en-US" baseline="0" dirty="0" err="1"/>
              <a:t>Luxtella</a:t>
            </a:r>
            <a:r>
              <a:rPr lang="en-US" baseline="0" dirty="0"/>
              <a:t>) </a:t>
            </a:r>
            <a:r>
              <a:rPr lang="en-US" baseline="0" dirty="0" err="1"/>
              <a:t>och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 err="1"/>
              <a:t>olika</a:t>
            </a:r>
            <a:r>
              <a:rPr lang="en-US" baseline="0" dirty="0"/>
              <a:t> </a:t>
            </a:r>
            <a:r>
              <a:rPr lang="en-US" baseline="0" dirty="0" err="1"/>
              <a:t>elprisnivåer</a:t>
            </a:r>
            <a:r>
              <a:rPr lang="en-US" baseline="0" dirty="0"/>
              <a:t> (2022, 2016)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title>
    <c:autoTitleDeleted val="0"/>
    <c:plotArea>
      <c:layout>
        <c:manualLayout>
          <c:layoutTarget val="inner"/>
          <c:xMode val="edge"/>
          <c:yMode val="edge"/>
          <c:x val="3.7482859226706321E-2"/>
          <c:y val="0.2143478155594962"/>
          <c:w val="0.94483571495796648"/>
          <c:h val="0.6802771188506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Halogen 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34.299999999999997</c:v>
                </c:pt>
                <c:pt idx="1">
                  <c:v>61.699999999999996</c:v>
                </c:pt>
                <c:pt idx="2">
                  <c:v>89.1</c:v>
                </c:pt>
                <c:pt idx="3">
                  <c:v>116.5</c:v>
                </c:pt>
                <c:pt idx="4">
                  <c:v>160.20000000000002</c:v>
                </c:pt>
                <c:pt idx="5">
                  <c:v>187.60000000000002</c:v>
                </c:pt>
                <c:pt idx="6">
                  <c:v>215.00000000000003</c:v>
                </c:pt>
                <c:pt idx="7">
                  <c:v>242.40000000000003</c:v>
                </c:pt>
                <c:pt idx="8">
                  <c:v>304.10000000000002</c:v>
                </c:pt>
                <c:pt idx="9">
                  <c:v>331.5</c:v>
                </c:pt>
                <c:pt idx="10">
                  <c:v>358.9</c:v>
                </c:pt>
                <c:pt idx="11">
                  <c:v>386.29999999999995</c:v>
                </c:pt>
                <c:pt idx="12">
                  <c:v>429.99999999999994</c:v>
                </c:pt>
                <c:pt idx="13">
                  <c:v>457.39999999999992</c:v>
                </c:pt>
                <c:pt idx="14">
                  <c:v>484.7999999999999</c:v>
                </c:pt>
                <c:pt idx="15">
                  <c:v>512.19999999999993</c:v>
                </c:pt>
                <c:pt idx="16">
                  <c:v>573.89999999999986</c:v>
                </c:pt>
                <c:pt idx="17">
                  <c:v>601.29999999999984</c:v>
                </c:pt>
                <c:pt idx="18">
                  <c:v>628.69999999999982</c:v>
                </c:pt>
                <c:pt idx="19">
                  <c:v>656.0999999999998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AC-4285-B559-D63F840391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Halogen 2016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34.299999999999997</c:v>
                </c:pt>
                <c:pt idx="1">
                  <c:v>48.4</c:v>
                </c:pt>
                <c:pt idx="2">
                  <c:v>62.5</c:v>
                </c:pt>
                <c:pt idx="3">
                  <c:v>76.599999999999994</c:v>
                </c:pt>
                <c:pt idx="4">
                  <c:v>106.99999999999999</c:v>
                </c:pt>
                <c:pt idx="5">
                  <c:v>121.09999999999998</c:v>
                </c:pt>
                <c:pt idx="6">
                  <c:v>135.19999999999999</c:v>
                </c:pt>
                <c:pt idx="7">
                  <c:v>149.29999999999998</c:v>
                </c:pt>
                <c:pt idx="8">
                  <c:v>197.7</c:v>
                </c:pt>
                <c:pt idx="9">
                  <c:v>211.79999999999998</c:v>
                </c:pt>
                <c:pt idx="10">
                  <c:v>225.89999999999998</c:v>
                </c:pt>
                <c:pt idx="11">
                  <c:v>239.99999999999997</c:v>
                </c:pt>
                <c:pt idx="12">
                  <c:v>270.39999999999998</c:v>
                </c:pt>
                <c:pt idx="13">
                  <c:v>284.5</c:v>
                </c:pt>
                <c:pt idx="14">
                  <c:v>298.60000000000002</c:v>
                </c:pt>
                <c:pt idx="15">
                  <c:v>312.70000000000005</c:v>
                </c:pt>
                <c:pt idx="16">
                  <c:v>361.10000000000008</c:v>
                </c:pt>
                <c:pt idx="17">
                  <c:v>375.2000000000001</c:v>
                </c:pt>
                <c:pt idx="18">
                  <c:v>389.30000000000013</c:v>
                </c:pt>
                <c:pt idx="19">
                  <c:v>403.40000000000015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AC-4285-B559-D63F840391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Philips 2022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117.9</c:v>
                </c:pt>
                <c:pt idx="1">
                  <c:v>134.34</c:v>
                </c:pt>
                <c:pt idx="2">
                  <c:v>150.78</c:v>
                </c:pt>
                <c:pt idx="3">
                  <c:v>167.22</c:v>
                </c:pt>
                <c:pt idx="4">
                  <c:v>183.66</c:v>
                </c:pt>
                <c:pt idx="5">
                  <c:v>200.1</c:v>
                </c:pt>
                <c:pt idx="6">
                  <c:v>216.54</c:v>
                </c:pt>
                <c:pt idx="7">
                  <c:v>232.98</c:v>
                </c:pt>
                <c:pt idx="8">
                  <c:v>249.42</c:v>
                </c:pt>
                <c:pt idx="9">
                  <c:v>265.86</c:v>
                </c:pt>
                <c:pt idx="10">
                  <c:v>282.3</c:v>
                </c:pt>
                <c:pt idx="11">
                  <c:v>298.74</c:v>
                </c:pt>
                <c:pt idx="12">
                  <c:v>315.18</c:v>
                </c:pt>
                <c:pt idx="13">
                  <c:v>331.62</c:v>
                </c:pt>
                <c:pt idx="14">
                  <c:v>348.06</c:v>
                </c:pt>
                <c:pt idx="15">
                  <c:v>364.5</c:v>
                </c:pt>
                <c:pt idx="16">
                  <c:v>380.94</c:v>
                </c:pt>
                <c:pt idx="17">
                  <c:v>397.38</c:v>
                </c:pt>
                <c:pt idx="18">
                  <c:v>413.82</c:v>
                </c:pt>
                <c:pt idx="19">
                  <c:v>430.26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AC-4285-B559-D63F840391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Philips 2016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117.9</c:v>
                </c:pt>
                <c:pt idx="1">
                  <c:v>126.36</c:v>
                </c:pt>
                <c:pt idx="2">
                  <c:v>134.82</c:v>
                </c:pt>
                <c:pt idx="3">
                  <c:v>143.28</c:v>
                </c:pt>
                <c:pt idx="4">
                  <c:v>151.74</c:v>
                </c:pt>
                <c:pt idx="5">
                  <c:v>160.20000000000002</c:v>
                </c:pt>
                <c:pt idx="6">
                  <c:v>168.66000000000003</c:v>
                </c:pt>
                <c:pt idx="7">
                  <c:v>177.12000000000003</c:v>
                </c:pt>
                <c:pt idx="8">
                  <c:v>185.58000000000004</c:v>
                </c:pt>
                <c:pt idx="9">
                  <c:v>194.04000000000005</c:v>
                </c:pt>
                <c:pt idx="10">
                  <c:v>202.50000000000006</c:v>
                </c:pt>
                <c:pt idx="11">
                  <c:v>210.96000000000006</c:v>
                </c:pt>
                <c:pt idx="12">
                  <c:v>219.42000000000007</c:v>
                </c:pt>
                <c:pt idx="13">
                  <c:v>227.88000000000008</c:v>
                </c:pt>
                <c:pt idx="14">
                  <c:v>236.34000000000009</c:v>
                </c:pt>
                <c:pt idx="15">
                  <c:v>244.8000000000001</c:v>
                </c:pt>
                <c:pt idx="16">
                  <c:v>253.2600000000001</c:v>
                </c:pt>
                <c:pt idx="17">
                  <c:v>261.72000000000008</c:v>
                </c:pt>
                <c:pt idx="18">
                  <c:v>270.18000000000006</c:v>
                </c:pt>
                <c:pt idx="19">
                  <c:v>278.64000000000004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AC-4285-B559-D63F8403914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Luxtella 2022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99.2</c:v>
                </c:pt>
                <c:pt idx="1">
                  <c:v>118.38</c:v>
                </c:pt>
                <c:pt idx="2">
                  <c:v>137.56</c:v>
                </c:pt>
                <c:pt idx="3">
                  <c:v>156.74</c:v>
                </c:pt>
                <c:pt idx="4">
                  <c:v>175.92000000000002</c:v>
                </c:pt>
                <c:pt idx="5">
                  <c:v>195.10000000000002</c:v>
                </c:pt>
                <c:pt idx="6">
                  <c:v>214.28000000000003</c:v>
                </c:pt>
                <c:pt idx="7">
                  <c:v>233.46000000000004</c:v>
                </c:pt>
                <c:pt idx="8">
                  <c:v>252.64000000000004</c:v>
                </c:pt>
                <c:pt idx="9">
                  <c:v>271.82000000000005</c:v>
                </c:pt>
                <c:pt idx="10">
                  <c:v>291.00000000000006</c:v>
                </c:pt>
                <c:pt idx="11">
                  <c:v>310.18000000000006</c:v>
                </c:pt>
                <c:pt idx="12">
                  <c:v>329.36000000000007</c:v>
                </c:pt>
                <c:pt idx="13">
                  <c:v>348.54000000000008</c:v>
                </c:pt>
                <c:pt idx="14">
                  <c:v>367.72000000000008</c:v>
                </c:pt>
                <c:pt idx="15">
                  <c:v>386.90000000000009</c:v>
                </c:pt>
                <c:pt idx="16">
                  <c:v>406.0800000000001</c:v>
                </c:pt>
                <c:pt idx="17">
                  <c:v>425.2600000000001</c:v>
                </c:pt>
                <c:pt idx="18">
                  <c:v>444.44000000000011</c:v>
                </c:pt>
                <c:pt idx="19">
                  <c:v>463.62000000000012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AC-4285-B559-D63F8403914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Luxtella 2016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Sheet1!$G$2:$G$21</c:f>
              <c:numCache>
                <c:formatCode>General</c:formatCode>
                <c:ptCount val="20"/>
                <c:pt idx="0">
                  <c:v>99.2</c:v>
                </c:pt>
                <c:pt idx="1">
                  <c:v>109.07000000000001</c:v>
                </c:pt>
                <c:pt idx="2">
                  <c:v>118.94000000000001</c:v>
                </c:pt>
                <c:pt idx="3">
                  <c:v>128.81</c:v>
                </c:pt>
                <c:pt idx="4">
                  <c:v>138.68</c:v>
                </c:pt>
                <c:pt idx="5">
                  <c:v>148.55000000000001</c:v>
                </c:pt>
                <c:pt idx="6">
                  <c:v>158.42000000000002</c:v>
                </c:pt>
                <c:pt idx="7">
                  <c:v>168.29000000000002</c:v>
                </c:pt>
                <c:pt idx="8">
                  <c:v>178.16000000000003</c:v>
                </c:pt>
                <c:pt idx="9">
                  <c:v>188.03000000000003</c:v>
                </c:pt>
                <c:pt idx="10">
                  <c:v>197.90000000000003</c:v>
                </c:pt>
                <c:pt idx="11">
                  <c:v>207.77000000000004</c:v>
                </c:pt>
                <c:pt idx="12">
                  <c:v>217.64000000000004</c:v>
                </c:pt>
                <c:pt idx="13">
                  <c:v>227.51000000000005</c:v>
                </c:pt>
                <c:pt idx="14">
                  <c:v>237.38000000000005</c:v>
                </c:pt>
                <c:pt idx="15">
                  <c:v>247.25000000000006</c:v>
                </c:pt>
                <c:pt idx="16">
                  <c:v>257.12000000000006</c:v>
                </c:pt>
                <c:pt idx="17">
                  <c:v>266.99000000000007</c:v>
                </c:pt>
                <c:pt idx="18">
                  <c:v>276.86000000000007</c:v>
                </c:pt>
                <c:pt idx="19">
                  <c:v>286.73000000000008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AC-4285-B559-D63F8403914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MaxRam160 2016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Sheet1!$H$2:$H$21</c:f>
              <c:numCache>
                <c:formatCode>General</c:formatCode>
                <c:ptCount val="20"/>
                <c:pt idx="0">
                  <c:v>160</c:v>
                </c:pt>
                <c:pt idx="1">
                  <c:v>168.46</c:v>
                </c:pt>
                <c:pt idx="2">
                  <c:v>176.92000000000002</c:v>
                </c:pt>
                <c:pt idx="3">
                  <c:v>185.38000000000002</c:v>
                </c:pt>
                <c:pt idx="4">
                  <c:v>193.84000000000003</c:v>
                </c:pt>
                <c:pt idx="5">
                  <c:v>202.30000000000004</c:v>
                </c:pt>
                <c:pt idx="6">
                  <c:v>210.76000000000005</c:v>
                </c:pt>
                <c:pt idx="7">
                  <c:v>219.22000000000006</c:v>
                </c:pt>
                <c:pt idx="8">
                  <c:v>227.68000000000006</c:v>
                </c:pt>
                <c:pt idx="9">
                  <c:v>236.14000000000007</c:v>
                </c:pt>
                <c:pt idx="10">
                  <c:v>244.60000000000008</c:v>
                </c:pt>
                <c:pt idx="11">
                  <c:v>253.06000000000009</c:v>
                </c:pt>
                <c:pt idx="12">
                  <c:v>261.5200000000001</c:v>
                </c:pt>
                <c:pt idx="13">
                  <c:v>269.98000000000008</c:v>
                </c:pt>
                <c:pt idx="14">
                  <c:v>278.44000000000005</c:v>
                </c:pt>
                <c:pt idx="15">
                  <c:v>286.90000000000003</c:v>
                </c:pt>
                <c:pt idx="16">
                  <c:v>295.36</c:v>
                </c:pt>
                <c:pt idx="17">
                  <c:v>303.82</c:v>
                </c:pt>
                <c:pt idx="18">
                  <c:v>312.27999999999997</c:v>
                </c:pt>
                <c:pt idx="19">
                  <c:v>320.73999999999995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0AC-4285-B559-D63F8403914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MaxRam160 2022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Sheet1!$I$2:$I$21</c:f>
              <c:numCache>
                <c:formatCode>General</c:formatCode>
                <c:ptCount val="20"/>
                <c:pt idx="0">
                  <c:v>160</c:v>
                </c:pt>
                <c:pt idx="1">
                  <c:v>176.44</c:v>
                </c:pt>
                <c:pt idx="2">
                  <c:v>192.88</c:v>
                </c:pt>
                <c:pt idx="3">
                  <c:v>209.32</c:v>
                </c:pt>
                <c:pt idx="4">
                  <c:v>225.76</c:v>
                </c:pt>
                <c:pt idx="5">
                  <c:v>242.2</c:v>
                </c:pt>
                <c:pt idx="6">
                  <c:v>258.64</c:v>
                </c:pt>
                <c:pt idx="7">
                  <c:v>275.08</c:v>
                </c:pt>
                <c:pt idx="8">
                  <c:v>291.52</c:v>
                </c:pt>
                <c:pt idx="9">
                  <c:v>307.95999999999998</c:v>
                </c:pt>
                <c:pt idx="10">
                  <c:v>324.39999999999998</c:v>
                </c:pt>
                <c:pt idx="11">
                  <c:v>340.84</c:v>
                </c:pt>
                <c:pt idx="12">
                  <c:v>357.28</c:v>
                </c:pt>
                <c:pt idx="13">
                  <c:v>373.71999999999997</c:v>
                </c:pt>
                <c:pt idx="14">
                  <c:v>390.15999999999997</c:v>
                </c:pt>
                <c:pt idx="15">
                  <c:v>406.59999999999997</c:v>
                </c:pt>
                <c:pt idx="16">
                  <c:v>423.03999999999996</c:v>
                </c:pt>
                <c:pt idx="17">
                  <c:v>439.47999999999996</c:v>
                </c:pt>
                <c:pt idx="18">
                  <c:v>455.91999999999996</c:v>
                </c:pt>
                <c:pt idx="19">
                  <c:v>472.35999999999996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31-452E-A4A5-703939BD5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0717375"/>
        <c:axId val="1011864255"/>
      </c:lineChart>
      <c:catAx>
        <c:axId val="28071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011864255"/>
        <c:crosses val="autoZero"/>
        <c:auto val="1"/>
        <c:lblAlgn val="ctr"/>
        <c:lblOffset val="100"/>
        <c:noMultiLvlLbl val="0"/>
      </c:catAx>
      <c:valAx>
        <c:axId val="1011864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280717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0.0881</cdr:y>
    </cdr:from>
    <cdr:to>
      <cdr:x>0.06068</cdr:x>
      <cdr:y>0.1423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F69D2E-148D-2921-129E-C99992A41DFA}"/>
            </a:ext>
          </a:extLst>
        </cdr:cNvPr>
        <cdr:cNvSpPr txBox="1"/>
      </cdr:nvSpPr>
      <cdr:spPr>
        <a:xfrm xmlns:a="http://schemas.openxmlformats.org/drawingml/2006/main">
          <a:off x="-2032000" y="477366"/>
          <a:ext cx="493222" cy="293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[</a:t>
          </a:r>
          <a:r>
            <a:rPr lang="en-US" sz="1100" dirty="0" err="1"/>
            <a:t>kSEK</a:t>
          </a:r>
          <a:r>
            <a:rPr lang="en-US" sz="1100" dirty="0"/>
            <a:t>]</a:t>
          </a:r>
        </a:p>
      </cdr:txBody>
    </cdr:sp>
  </cdr:relSizeAnchor>
  <cdr:relSizeAnchor xmlns:cdr="http://schemas.openxmlformats.org/drawingml/2006/chartDrawing">
    <cdr:from>
      <cdr:x>0.95545</cdr:x>
      <cdr:y>0.92917</cdr:y>
    </cdr:from>
    <cdr:to>
      <cdr:x>1</cdr:x>
      <cdr:y>0.98301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C7018AF-802A-B993-F4BA-52BA16FCFF29}"/>
            </a:ext>
          </a:extLst>
        </cdr:cNvPr>
        <cdr:cNvSpPr txBox="1"/>
      </cdr:nvSpPr>
      <cdr:spPr>
        <a:xfrm xmlns:a="http://schemas.openxmlformats.org/drawingml/2006/main">
          <a:off x="10294085" y="6178320"/>
          <a:ext cx="479933" cy="357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[</a:t>
          </a:r>
          <a:r>
            <a:rPr lang="en-US" sz="1100" dirty="0" err="1"/>
            <a:t>år</a:t>
          </a:r>
          <a:r>
            <a:rPr lang="en-US" sz="1100" dirty="0"/>
            <a:t>]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0.0881</cdr:y>
    </cdr:from>
    <cdr:to>
      <cdr:x>0.06068</cdr:x>
      <cdr:y>0.1423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F69D2E-148D-2921-129E-C99992A41DFA}"/>
            </a:ext>
          </a:extLst>
        </cdr:cNvPr>
        <cdr:cNvSpPr txBox="1"/>
      </cdr:nvSpPr>
      <cdr:spPr>
        <a:xfrm xmlns:a="http://schemas.openxmlformats.org/drawingml/2006/main">
          <a:off x="-2032000" y="477366"/>
          <a:ext cx="493222" cy="293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[</a:t>
          </a:r>
          <a:r>
            <a:rPr lang="en-US" sz="1100" dirty="0" err="1"/>
            <a:t>kSEK</a:t>
          </a:r>
          <a:r>
            <a:rPr lang="en-US" sz="1100" dirty="0"/>
            <a:t>]</a:t>
          </a:r>
        </a:p>
      </cdr:txBody>
    </cdr:sp>
  </cdr:relSizeAnchor>
  <cdr:relSizeAnchor xmlns:cdr="http://schemas.openxmlformats.org/drawingml/2006/chartDrawing">
    <cdr:from>
      <cdr:x>0.95545</cdr:x>
      <cdr:y>0.92917</cdr:y>
    </cdr:from>
    <cdr:to>
      <cdr:x>1</cdr:x>
      <cdr:y>0.98301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C7018AF-802A-B993-F4BA-52BA16FCFF29}"/>
            </a:ext>
          </a:extLst>
        </cdr:cNvPr>
        <cdr:cNvSpPr txBox="1"/>
      </cdr:nvSpPr>
      <cdr:spPr>
        <a:xfrm xmlns:a="http://schemas.openxmlformats.org/drawingml/2006/main">
          <a:off x="10294085" y="6178320"/>
          <a:ext cx="479933" cy="357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[</a:t>
          </a:r>
          <a:r>
            <a:rPr lang="en-US" sz="1100" dirty="0" err="1"/>
            <a:t>år</a:t>
          </a:r>
          <a:r>
            <a:rPr lang="en-US" sz="1100" dirty="0"/>
            <a:t>]</a:t>
          </a:r>
        </a:p>
      </cdr:txBody>
    </cdr:sp>
  </cdr:relSizeAnchor>
  <cdr:relSizeAnchor xmlns:cdr="http://schemas.openxmlformats.org/drawingml/2006/chartDrawing">
    <cdr:from>
      <cdr:x>0.33663</cdr:x>
      <cdr:y>0.66584</cdr:y>
    </cdr:from>
    <cdr:to>
      <cdr:x>0.3655</cdr:x>
      <cdr:y>0.69703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B59A463A-E76B-FB05-0215-47941C10AD11}"/>
            </a:ext>
          </a:extLst>
        </cdr:cNvPr>
        <cdr:cNvSpPr/>
      </cdr:nvSpPr>
      <cdr:spPr>
        <a:xfrm xmlns:a="http://schemas.openxmlformats.org/drawingml/2006/main">
          <a:off x="3626866" y="4427326"/>
          <a:ext cx="311046" cy="20739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SE"/>
        </a:p>
      </cdr:txBody>
    </cdr:sp>
  </cdr:relSizeAnchor>
  <cdr:relSizeAnchor xmlns:cdr="http://schemas.openxmlformats.org/drawingml/2006/chartDrawing">
    <cdr:from>
      <cdr:x>0.40661</cdr:x>
      <cdr:y>0.70724</cdr:y>
    </cdr:from>
    <cdr:to>
      <cdr:x>0.43548</cdr:x>
      <cdr:y>0.73843</cdr:y>
    </cdr:to>
    <cdr:sp macro="" textlink="">
      <cdr:nvSpPr>
        <cdr:cNvPr id="6" name="Oval 5">
          <a:extLst xmlns:a="http://schemas.openxmlformats.org/drawingml/2006/main">
            <a:ext uri="{FF2B5EF4-FFF2-40B4-BE49-F238E27FC236}">
              <a16:creationId xmlns:a16="http://schemas.microsoft.com/office/drawing/2014/main" id="{64316094-BA83-254C-551C-BED8D0855342}"/>
            </a:ext>
          </a:extLst>
        </cdr:cNvPr>
        <cdr:cNvSpPr/>
      </cdr:nvSpPr>
      <cdr:spPr>
        <a:xfrm xmlns:a="http://schemas.openxmlformats.org/drawingml/2006/main">
          <a:off x="4380798" y="4702629"/>
          <a:ext cx="311084" cy="20738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SE"/>
        </a:p>
      </cdr:txBody>
    </cdr:sp>
  </cdr:relSizeAnchor>
  <cdr:relSizeAnchor xmlns:cdr="http://schemas.openxmlformats.org/drawingml/2006/chartDrawing">
    <cdr:from>
      <cdr:x>0.37188</cdr:x>
      <cdr:y>0.65242</cdr:y>
    </cdr:from>
    <cdr:to>
      <cdr:x>0.40076</cdr:x>
      <cdr:y>0.68361</cdr:y>
    </cdr:to>
    <cdr:sp macro="" textlink="">
      <cdr:nvSpPr>
        <cdr:cNvPr id="7" name="Oval 6">
          <a:extLst xmlns:a="http://schemas.openxmlformats.org/drawingml/2006/main">
            <a:ext uri="{FF2B5EF4-FFF2-40B4-BE49-F238E27FC236}">
              <a16:creationId xmlns:a16="http://schemas.microsoft.com/office/drawing/2014/main" id="{DF713EF2-2862-CB7A-E7D9-AEA08024675A}"/>
            </a:ext>
          </a:extLst>
        </cdr:cNvPr>
        <cdr:cNvSpPr/>
      </cdr:nvSpPr>
      <cdr:spPr>
        <a:xfrm xmlns:a="http://schemas.openxmlformats.org/drawingml/2006/main">
          <a:off x="4006660" y="4338107"/>
          <a:ext cx="311154" cy="20739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SE"/>
        </a:p>
      </cdr:txBody>
    </cdr:sp>
  </cdr:relSizeAnchor>
  <cdr:relSizeAnchor xmlns:cdr="http://schemas.openxmlformats.org/drawingml/2006/chartDrawing">
    <cdr:from>
      <cdr:x>0.66794</cdr:x>
      <cdr:y>0.65697</cdr:y>
    </cdr:from>
    <cdr:to>
      <cdr:x>0.69681</cdr:x>
      <cdr:y>0.68816</cdr:y>
    </cdr:to>
    <cdr:sp macro="" textlink="">
      <cdr:nvSpPr>
        <cdr:cNvPr id="8" name="Oval 7">
          <a:extLst xmlns:a="http://schemas.openxmlformats.org/drawingml/2006/main">
            <a:ext uri="{FF2B5EF4-FFF2-40B4-BE49-F238E27FC236}">
              <a16:creationId xmlns:a16="http://schemas.microsoft.com/office/drawing/2014/main" id="{F5876E04-5E85-A815-043F-67056E507670}"/>
            </a:ext>
          </a:extLst>
        </cdr:cNvPr>
        <cdr:cNvSpPr/>
      </cdr:nvSpPr>
      <cdr:spPr>
        <a:xfrm xmlns:a="http://schemas.openxmlformats.org/drawingml/2006/main">
          <a:off x="7196410" y="4368402"/>
          <a:ext cx="311084" cy="20738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S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C4149-E6B2-4E72-A232-D5528A14546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58551-6770-4C51-83C7-C11DD379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7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58551-6770-4C51-83C7-C11DD37955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58551-6770-4C51-83C7-C11DD37955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7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58551-6770-4C51-83C7-C11DD37955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9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C32D-59B1-0872-F9B8-F79820A02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9E46D-D553-FD4A-87F9-25FED336F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1091E-41BE-ADEC-F341-F1EE9101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SE"/>
              <a:t>2024-01-22 (version 11)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9E53-00A3-49B9-1E2B-062AE8BFD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8CEAC-B17E-B7E5-349F-174D196B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8212-2F34-BC37-0969-94726BEF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2C7BB-95F0-0CF6-EEB6-856AF9FC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88D59-E4F2-4230-E21C-88C8DC44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FEF8B-36C9-A3A1-C0A2-F54138C4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752A7-1349-7D15-9843-FCE1B85D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119B35-3933-D81D-F56D-ED54DA30B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E1C70-CE37-A7A2-5DC1-1C990326F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3C5A8-4D2B-C242-A1FD-09E00828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D4BB-AF35-39AF-004B-15AC0F81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272A5-487A-B015-F3FB-5946CA4E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9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99FD-AD95-881E-4611-AF8EC1DE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2970-8EB5-6B52-1D9D-A1BC0F3DE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A412B-7F0E-E19E-62BE-91C06B94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3C75A-0EF1-15A4-504A-CBC03B6D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35869-316C-F062-421D-4D08E6BD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AA9E-9D5C-CAAD-47BB-473CAE11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0E5A1-C75D-5C37-D525-CB88FE965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E87E3-354F-0157-260D-F55AC9E1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75ADF-0728-F2E2-4713-93A873B0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D1F39-8B10-03F6-6813-CE35BBBB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6267-77CA-6727-AC27-8EAB9D5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A141-9E64-6DD5-0F24-0AAAAE92D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08CAF-DB31-430D-6A06-8B605C908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7C7C6-B3B7-14C1-B2EE-60F90C84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EC5C0-BC95-632B-8E83-EAA2ADA3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880C0-7554-8472-45DC-1EC52527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8118-8D44-2083-0851-A7A92343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91A31-7A70-E4BE-1EBA-CB968BCE9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E4411-625B-B4D2-E6FA-A0452FA59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27631-931D-EF5C-6F97-6DE610375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732B6-A030-7D4D-24E0-3CFF6688D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6907CA-A342-6397-6BAF-80210C1C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E31AA-A2BC-5A1E-50E1-F7B37071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43A68D-115F-DDD8-FD1F-88DC9387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3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F9EB-CB06-F341-9229-8CD09826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DABEB-5C43-F395-3578-A6BE2FE2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5D924-F99C-48B9-6E18-539A0D0E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704D5-0405-C8C3-F3CE-B326F850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7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A32BBF-0564-D8EC-ADF3-DF06A946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B64EA-942D-1864-5F38-090A9AE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A1A0E-0100-2545-1D9E-0B38276E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6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28A7-7959-1FFF-D867-7DA84AA99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637C0-D23F-2D2D-D63A-C9C2245A9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4A09C-A810-3B6D-7184-CA5A70758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63891-302A-5807-8FF0-1968B1E8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C8DA9-0B01-2D79-766B-640F4E36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6CFA8-F452-FD92-BA62-4E6B5B3F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1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47E1-4584-439A-149B-FDD765D3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B7EDC-18EB-FDEB-E6A0-54BEFD170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7FAA5-2AC0-1DFA-DF21-9A08324DB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E2D36-415E-4403-9173-5F40E7D7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C665E-5020-5C3A-9E85-689BACC6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742C1-92A3-1F7A-B514-7BF86D61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9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E2CB2-1B2D-8F15-C288-0F53268A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0E073-C742-6FD7-360E-E8348E02F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6C2DE-99F2-C633-8CD7-A0541B000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9EE18-C776-EEC6-2562-814398907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FF520-9B22-CA1E-A374-6BE264088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264F-9630-4C74-99E1-C61C1E39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5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27E52-7F8F-4152-58BC-3353E70E0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+mn-lt"/>
              </a:rPr>
              <a:t>Utredning</a:t>
            </a:r>
            <a:r>
              <a:rPr lang="en-US" dirty="0">
                <a:latin typeface="+mn-lt"/>
              </a:rPr>
              <a:t> om LED-</a:t>
            </a:r>
            <a:r>
              <a:rPr lang="en-US" dirty="0" err="1">
                <a:latin typeface="+mn-lt"/>
              </a:rPr>
              <a:t>belysning</a:t>
            </a:r>
            <a:r>
              <a:rPr lang="en-US" dirty="0">
                <a:latin typeface="+mn-lt"/>
              </a:rPr>
              <a:t> till </a:t>
            </a:r>
            <a:r>
              <a:rPr lang="en-US" dirty="0" err="1">
                <a:latin typeface="+mn-lt"/>
              </a:rPr>
              <a:t>Lustigknopps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samfällighet</a:t>
            </a:r>
            <a:r>
              <a:rPr lang="en-US" dirty="0">
                <a:latin typeface="+mn-lt"/>
              </a:rPr>
              <a:t> i </a:t>
            </a:r>
            <a:r>
              <a:rPr lang="en-US" dirty="0" err="1">
                <a:latin typeface="+mn-lt"/>
              </a:rPr>
              <a:t>Rönninge</a:t>
            </a:r>
            <a:endParaRPr lang="en-US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A4962-FA7B-2840-0BF1-6582FE299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Av drifts-</a:t>
            </a:r>
            <a:r>
              <a:rPr lang="en-US" dirty="0" err="1"/>
              <a:t>ansvarig</a:t>
            </a:r>
            <a:r>
              <a:rPr lang="en-US" dirty="0"/>
              <a:t> Anders Wänblom</a:t>
            </a:r>
            <a:br>
              <a:rPr lang="en-US" dirty="0"/>
            </a:br>
            <a:r>
              <a:rPr lang="en-US" dirty="0"/>
              <a:t>Version 11, </a:t>
            </a:r>
            <a:r>
              <a:rPr lang="en-US" dirty="0" err="1"/>
              <a:t>uppdaterad</a:t>
            </a:r>
            <a:r>
              <a:rPr lang="en-US" dirty="0"/>
              <a:t> 2024-01-22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812A6-63BE-2684-D698-615C7A79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C17B1-7944-F3D3-190C-4B7DA3BD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C8188-FECC-AAA1-0BAE-E1B8BB9E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0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3AD2-57D4-4BC5-22EF-1256EE61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795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+mn-lt"/>
              </a:rPr>
              <a:t>Hur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har</a:t>
            </a:r>
            <a:r>
              <a:rPr lang="en-US" sz="5400" dirty="0">
                <a:latin typeface="+mn-lt"/>
              </a:rPr>
              <a:t> vi </a:t>
            </a:r>
            <a:r>
              <a:rPr lang="en-US" sz="5400" dirty="0" err="1">
                <a:latin typeface="+mn-lt"/>
              </a:rPr>
              <a:t>beaktat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momsen</a:t>
            </a:r>
            <a:r>
              <a:rPr lang="en-US" sz="5400" dirty="0">
                <a:latin typeface="+mn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F7F39-26EF-CAC1-411A-208660C88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0800"/>
            <a:ext cx="10661073" cy="48561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Vi </a:t>
            </a:r>
            <a:r>
              <a:rPr lang="en-US" sz="3200" dirty="0" err="1"/>
              <a:t>har</a:t>
            </a:r>
            <a:r>
              <a:rPr lang="en-US" sz="3200" dirty="0"/>
              <a:t> </a:t>
            </a:r>
            <a:r>
              <a:rPr lang="en-US" sz="3200" dirty="0" err="1"/>
              <a:t>använt</a:t>
            </a:r>
            <a:r>
              <a:rPr lang="en-US" sz="3200" dirty="0"/>
              <a:t> dessa moms-</a:t>
            </a:r>
            <a:r>
              <a:rPr lang="en-US" sz="3200" dirty="0" err="1"/>
              <a:t>satser</a:t>
            </a:r>
            <a:r>
              <a:rPr lang="en-US" sz="3200" dirty="0"/>
              <a:t> i </a:t>
            </a:r>
            <a:r>
              <a:rPr lang="en-US" sz="3200" dirty="0" err="1"/>
              <a:t>kalkylen</a:t>
            </a:r>
            <a:r>
              <a:rPr lang="en-US" sz="3200" dirty="0"/>
              <a:t>:</a:t>
            </a:r>
          </a:p>
          <a:p>
            <a:r>
              <a:rPr lang="en-US" dirty="0"/>
              <a:t>25% moms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inköp</a:t>
            </a:r>
            <a:r>
              <a:rPr lang="en-US" dirty="0"/>
              <a:t> av </a:t>
            </a:r>
            <a:r>
              <a:rPr lang="en-US" dirty="0" err="1"/>
              <a:t>lampor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oavsett</a:t>
            </a:r>
            <a:r>
              <a:rPr lang="en-US" sz="2000" dirty="0"/>
              <a:t> LED </a:t>
            </a:r>
            <a:r>
              <a:rPr lang="en-US" sz="2000" dirty="0" err="1"/>
              <a:t>eller</a:t>
            </a:r>
            <a:r>
              <a:rPr lang="en-US" sz="2000" dirty="0"/>
              <a:t> halogen). </a:t>
            </a:r>
            <a:br>
              <a:rPr lang="en-US" sz="2000" dirty="0"/>
            </a:br>
            <a:r>
              <a:rPr lang="en-US" sz="2400" dirty="0"/>
              <a:t>-Detta </a:t>
            </a:r>
            <a:r>
              <a:rPr lang="en-US" sz="2400" dirty="0" err="1"/>
              <a:t>eftersom</a:t>
            </a:r>
            <a:r>
              <a:rPr lang="en-US" sz="2400" dirty="0"/>
              <a:t> vi </a:t>
            </a:r>
            <a:r>
              <a:rPr lang="en-US" sz="2400" dirty="0" err="1"/>
              <a:t>troligen</a:t>
            </a:r>
            <a:r>
              <a:rPr lang="en-US" sz="2400" dirty="0"/>
              <a:t> bara </a:t>
            </a:r>
            <a:r>
              <a:rPr lang="en-US" sz="2400" dirty="0" err="1"/>
              <a:t>kommer</a:t>
            </a:r>
            <a:r>
              <a:rPr lang="en-US" sz="2400" dirty="0"/>
              <a:t> </a:t>
            </a:r>
            <a:r>
              <a:rPr lang="en-US" sz="2400" dirty="0" err="1"/>
              <a:t>kunna</a:t>
            </a:r>
            <a:r>
              <a:rPr lang="en-US" sz="2400" dirty="0"/>
              <a:t> </a:t>
            </a:r>
            <a:r>
              <a:rPr lang="en-US" sz="2400" dirty="0" err="1"/>
              <a:t>kvitta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del av </a:t>
            </a:r>
            <a:r>
              <a:rPr lang="en-US" sz="2400" dirty="0" err="1"/>
              <a:t>denna</a:t>
            </a:r>
            <a:r>
              <a:rPr lang="en-US" sz="2400" dirty="0"/>
              <a:t> moms mot </a:t>
            </a:r>
            <a:r>
              <a:rPr lang="en-US" sz="2400" dirty="0" err="1"/>
              <a:t>momsen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kvartalsavgifterna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>-För </a:t>
            </a:r>
            <a:r>
              <a:rPr lang="en-US" sz="2400" dirty="0" err="1"/>
              <a:t>att</a:t>
            </a:r>
            <a:r>
              <a:rPr lang="en-US" sz="2400" dirty="0"/>
              <a:t> </a:t>
            </a:r>
            <a:r>
              <a:rPr lang="en-US" sz="2400" dirty="0" err="1"/>
              <a:t>inte</a:t>
            </a:r>
            <a:r>
              <a:rPr lang="en-US" sz="2400" dirty="0"/>
              <a:t> </a:t>
            </a:r>
            <a:r>
              <a:rPr lang="en-US" sz="2400" dirty="0" err="1"/>
              <a:t>skönmåla</a:t>
            </a:r>
            <a:r>
              <a:rPr lang="en-US" sz="2400" dirty="0"/>
              <a:t> LED-</a:t>
            </a:r>
            <a:r>
              <a:rPr lang="en-US" sz="2400" dirty="0" err="1"/>
              <a:t>investeringen</a:t>
            </a:r>
            <a:r>
              <a:rPr lang="en-US" sz="2400" dirty="0"/>
              <a:t> </a:t>
            </a:r>
            <a:r>
              <a:rPr lang="en-US" sz="2400" dirty="0" err="1"/>
              <a:t>så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vi full moms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inköp</a:t>
            </a:r>
            <a:r>
              <a:rPr lang="en-US" sz="2400" dirty="0"/>
              <a:t> av </a:t>
            </a:r>
            <a:r>
              <a:rPr lang="en-US" sz="2400" dirty="0" err="1"/>
              <a:t>lampor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>-</a:t>
            </a:r>
            <a:r>
              <a:rPr lang="en-US" sz="2400" dirty="0" err="1"/>
              <a:t>Ifall</a:t>
            </a:r>
            <a:r>
              <a:rPr lang="en-US" sz="2400" dirty="0"/>
              <a:t> det </a:t>
            </a:r>
            <a:r>
              <a:rPr lang="en-US" sz="2400" dirty="0" err="1"/>
              <a:t>visar</a:t>
            </a:r>
            <a:r>
              <a:rPr lang="en-US" sz="2400" dirty="0"/>
              <a:t> sig </a:t>
            </a:r>
            <a:r>
              <a:rPr lang="en-US" sz="2400" dirty="0" err="1"/>
              <a:t>att</a:t>
            </a:r>
            <a:r>
              <a:rPr lang="en-US" sz="2400" dirty="0"/>
              <a:t> vi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kvitta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del av </a:t>
            </a:r>
            <a:r>
              <a:rPr lang="en-US" sz="2400" dirty="0" err="1"/>
              <a:t>momsen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lamporna</a:t>
            </a:r>
            <a:r>
              <a:rPr lang="en-US" sz="2400" dirty="0"/>
              <a:t>, </a:t>
            </a:r>
            <a:r>
              <a:rPr lang="en-US" sz="2400" dirty="0" err="1"/>
              <a:t>så</a:t>
            </a:r>
            <a:r>
              <a:rPr lang="en-US" sz="2400" dirty="0"/>
              <a:t> </a:t>
            </a:r>
            <a:r>
              <a:rPr lang="en-US" sz="2400" dirty="0" err="1"/>
              <a:t>blir</a:t>
            </a:r>
            <a:r>
              <a:rPr lang="en-US" sz="2400" dirty="0"/>
              <a:t> </a:t>
            </a:r>
            <a:r>
              <a:rPr lang="en-US" sz="2400" dirty="0" err="1"/>
              <a:t>merkostanden</a:t>
            </a:r>
            <a:r>
              <a:rPr lang="en-US" sz="2400" dirty="0"/>
              <a:t> för </a:t>
            </a:r>
            <a:r>
              <a:rPr lang="en-US" sz="2400" dirty="0" err="1"/>
              <a:t>inköp</a:t>
            </a:r>
            <a:r>
              <a:rPr lang="en-US" sz="2400" dirty="0"/>
              <a:t> av LED </a:t>
            </a:r>
            <a:r>
              <a:rPr lang="en-US" sz="2400" dirty="0" err="1"/>
              <a:t>jämfört</a:t>
            </a:r>
            <a:r>
              <a:rPr lang="en-US" sz="2400" dirty="0"/>
              <a:t> med halogen </a:t>
            </a:r>
            <a:r>
              <a:rPr lang="en-US" sz="2400" dirty="0" err="1"/>
              <a:t>något</a:t>
            </a:r>
            <a:r>
              <a:rPr lang="en-US" sz="2400" dirty="0"/>
              <a:t> </a:t>
            </a:r>
            <a:r>
              <a:rPr lang="en-US" sz="2400" dirty="0" err="1"/>
              <a:t>mindre</a:t>
            </a:r>
            <a:r>
              <a:rPr lang="en-US" sz="2400" dirty="0"/>
              <a:t> </a:t>
            </a:r>
            <a:r>
              <a:rPr lang="en-US" sz="2400" dirty="0" err="1"/>
              <a:t>än</a:t>
            </a:r>
            <a:r>
              <a:rPr lang="en-US" sz="2400" dirty="0"/>
              <a:t> </a:t>
            </a:r>
            <a:r>
              <a:rPr lang="en-US" sz="2400" dirty="0" err="1"/>
              <a:t>vad</a:t>
            </a:r>
            <a:r>
              <a:rPr lang="en-US" sz="2400" dirty="0"/>
              <a:t> vi </a:t>
            </a:r>
            <a:r>
              <a:rPr lang="en-US" sz="2400" dirty="0" err="1"/>
              <a:t>räknat</a:t>
            </a:r>
            <a:r>
              <a:rPr lang="en-US" sz="2400" dirty="0"/>
              <a:t> med. </a:t>
            </a:r>
            <a:r>
              <a:rPr lang="en-US" sz="2400" dirty="0" err="1"/>
              <a:t>Isåfall</a:t>
            </a:r>
            <a:r>
              <a:rPr lang="en-US" sz="2400" dirty="0"/>
              <a:t> </a:t>
            </a:r>
            <a:r>
              <a:rPr lang="en-US" sz="2400" dirty="0" err="1"/>
              <a:t>tjänar</a:t>
            </a:r>
            <a:r>
              <a:rPr lang="en-US" sz="2400" dirty="0"/>
              <a:t> vi in LED-</a:t>
            </a:r>
            <a:r>
              <a:rPr lang="en-US" sz="2400" dirty="0" err="1"/>
              <a:t>investeringen</a:t>
            </a:r>
            <a:r>
              <a:rPr lang="en-US" sz="2400" dirty="0"/>
              <a:t> </a:t>
            </a:r>
            <a:r>
              <a:rPr lang="en-US" sz="2400" dirty="0" err="1"/>
              <a:t>något</a:t>
            </a:r>
            <a:r>
              <a:rPr lang="en-US" sz="2400" dirty="0"/>
              <a:t> </a:t>
            </a:r>
            <a:r>
              <a:rPr lang="en-US" sz="2400" dirty="0" err="1"/>
              <a:t>snabbare</a:t>
            </a:r>
            <a:r>
              <a:rPr lang="en-US" sz="2400" dirty="0"/>
              <a:t> </a:t>
            </a:r>
            <a:r>
              <a:rPr lang="en-US" sz="2400" dirty="0" err="1"/>
              <a:t>än</a:t>
            </a:r>
            <a:r>
              <a:rPr lang="en-US" sz="2400" dirty="0"/>
              <a:t> </a:t>
            </a:r>
            <a:r>
              <a:rPr lang="en-US" sz="2400" dirty="0" err="1"/>
              <a:t>vad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redovisas</a:t>
            </a:r>
            <a:r>
              <a:rPr lang="en-US" sz="2400" dirty="0"/>
              <a:t> I </a:t>
            </a:r>
            <a:r>
              <a:rPr lang="en-US" sz="2400" dirty="0" err="1"/>
              <a:t>detta</a:t>
            </a:r>
            <a:r>
              <a:rPr lang="en-US" sz="2400" dirty="0"/>
              <a:t> material.</a:t>
            </a:r>
          </a:p>
          <a:p>
            <a:r>
              <a:rPr lang="en-US" dirty="0"/>
              <a:t>0% moms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el</a:t>
            </a:r>
            <a:br>
              <a:rPr lang="en-US" dirty="0"/>
            </a:br>
            <a:r>
              <a:rPr lang="en-US" sz="2400" dirty="0"/>
              <a:t>-Detta </a:t>
            </a:r>
            <a:r>
              <a:rPr lang="en-US" sz="2400" dirty="0" err="1"/>
              <a:t>eftersom</a:t>
            </a:r>
            <a:r>
              <a:rPr lang="en-US" sz="2400" dirty="0"/>
              <a:t> vi </a:t>
            </a:r>
            <a:r>
              <a:rPr lang="en-US" sz="2400" dirty="0" err="1"/>
              <a:t>kommer</a:t>
            </a:r>
            <a:r>
              <a:rPr lang="en-US" sz="2400" dirty="0"/>
              <a:t> </a:t>
            </a:r>
            <a:r>
              <a:rPr lang="en-US" sz="2400" dirty="0" err="1"/>
              <a:t>kunna</a:t>
            </a:r>
            <a:r>
              <a:rPr lang="en-US" sz="2400" dirty="0"/>
              <a:t> </a:t>
            </a:r>
            <a:r>
              <a:rPr lang="en-US" sz="2400" dirty="0" err="1"/>
              <a:t>kvitta</a:t>
            </a:r>
            <a:r>
              <a:rPr lang="en-US" sz="2400" dirty="0"/>
              <a:t> moms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mot moms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kvartalsavgifter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2ACA4-0DB5-9FDF-91F4-F0AFCC68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6228B-9C89-82ED-4238-8B1AEFE1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CB218-04E7-2C0D-528F-BD7F4B2E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3AD2-57D4-4BC5-22EF-1256EE61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026795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+mn-lt"/>
              </a:rPr>
              <a:t>Vad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är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merkostnaden</a:t>
            </a:r>
            <a:r>
              <a:rPr lang="en-US" sz="5400" dirty="0">
                <a:latin typeface="+mn-lt"/>
              </a:rPr>
              <a:t> för </a:t>
            </a:r>
            <a:r>
              <a:rPr lang="en-US" sz="5400" dirty="0" err="1">
                <a:latin typeface="+mn-lt"/>
              </a:rPr>
              <a:t>inköp</a:t>
            </a:r>
            <a:r>
              <a:rPr lang="en-US" sz="5400" dirty="0">
                <a:latin typeface="+mn-lt"/>
              </a:rPr>
              <a:t> av LED?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F7F39-26EF-CAC1-411A-208660C88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799618" cy="5264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Halogen</a:t>
            </a:r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 ut tändare o halogenlampor (GE 93375) nu. Pris: </a:t>
            </a:r>
            <a:r>
              <a:rPr lang="sv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kSEK </a:t>
            </a:r>
            <a:r>
              <a:rPr lang="sv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</a:t>
            </a:r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moms </a:t>
            </a:r>
          </a:p>
          <a:p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 ut halogenlampor om 4 år.                               Pris: </a:t>
            </a:r>
            <a:r>
              <a:rPr lang="sv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kSEK ink moms</a:t>
            </a:r>
          </a:p>
          <a:p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Tot: </a:t>
            </a:r>
            <a:r>
              <a:rPr lang="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sv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kSEK </a:t>
            </a:r>
            <a:r>
              <a:rPr lang="sv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</a:t>
            </a:r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moms. </a:t>
            </a:r>
          </a:p>
          <a:p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Detta säkrar belysningen </a:t>
            </a:r>
            <a:r>
              <a:rPr lang="sv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år </a:t>
            </a:r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framåt (sen måste tändare o lampor bytas igen för 50 kSEK)</a:t>
            </a:r>
            <a:endParaRPr lang="sv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</a:t>
            </a:r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(om vi antar att de håller &gt; 8år)</a:t>
            </a:r>
          </a:p>
          <a:p>
            <a:r>
              <a:rPr lang="sv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Luxtella</a:t>
            </a:r>
            <a:r>
              <a:rPr lang="sv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99 kSEK ink moms, dvs </a:t>
            </a:r>
            <a:r>
              <a:rPr lang="sv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 kSEK mer </a:t>
            </a:r>
            <a:r>
              <a:rPr lang="sv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än halogen ink moms (för de första 8 åren)</a:t>
            </a:r>
            <a:br>
              <a:rPr lang="sv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efter 8 år är merkostnaden </a:t>
            </a:r>
            <a:r>
              <a:rPr lang="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kSEK</a:t>
            </a:r>
          </a:p>
          <a:p>
            <a:r>
              <a:rPr lang="sv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Philips</a:t>
            </a:r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sv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</a:t>
            </a:r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kSEK </a:t>
            </a:r>
            <a:r>
              <a:rPr lang="sv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</a:t>
            </a:r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moms, dvs </a:t>
            </a:r>
            <a:r>
              <a:rPr lang="sv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</a:t>
            </a:r>
            <a:r>
              <a:rPr lang="sv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kSEK mer </a:t>
            </a:r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än halogen ink moms (de första 8 åren)</a:t>
            </a:r>
            <a:b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efter 8 år är merkostnaden bara </a:t>
            </a:r>
            <a:r>
              <a:rPr lang="sv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kSEK</a:t>
            </a:r>
          </a:p>
          <a:p>
            <a:r>
              <a:rPr lang="sv-SE" sz="2200" b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(Fagerhult</a:t>
            </a:r>
            <a:r>
              <a:rPr lang="sv-SE" sz="22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159</a:t>
            </a:r>
            <a:r>
              <a:rPr lang="sv-SE" sz="22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kSEK </a:t>
            </a:r>
            <a:r>
              <a:rPr lang="sv-SE" sz="2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</a:t>
            </a:r>
            <a:r>
              <a:rPr lang="sv-SE" sz="22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moms. Analyseras inte vidare pga ej lägre förbrukning än Philips, men klart dyrare pga svenskt fabrikat.)</a:t>
            </a:r>
          </a:p>
          <a:p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 5år. B</a:t>
            </a:r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räknad livslängd 20-25 år. (Gäller alla LED ovan.)</a:t>
            </a:r>
            <a:br>
              <a:rPr lang="s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F0697-EE44-32E0-E3F2-FB641A88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F114-FB55-4DAB-B571-4B6FEC57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D4F57-5346-D490-A410-BE10D1B9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7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3AD2-57D4-4BC5-22EF-1256EE61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9836" cy="1048039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+mn-lt"/>
              </a:rPr>
              <a:t>Hur</a:t>
            </a:r>
            <a:r>
              <a:rPr lang="en-US" sz="5400" dirty="0">
                <a:latin typeface="+mn-lt"/>
              </a:rPr>
              <a:t> mkt </a:t>
            </a:r>
            <a:r>
              <a:rPr lang="en-US" sz="5400" dirty="0" err="1">
                <a:latin typeface="+mn-lt"/>
              </a:rPr>
              <a:t>effekt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drar</a:t>
            </a:r>
            <a:r>
              <a:rPr lang="en-US" sz="5400" dirty="0">
                <a:latin typeface="+mn-lt"/>
              </a:rPr>
              <a:t> LED resp halogen?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F7F39-26EF-CAC1-411A-208660C88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0800"/>
            <a:ext cx="10875579" cy="48561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LED</a:t>
            </a:r>
            <a:r>
              <a:rPr lang="en-US" dirty="0"/>
              <a:t> </a:t>
            </a:r>
            <a:r>
              <a:rPr lang="en-US" dirty="0" err="1"/>
              <a:t>drar</a:t>
            </a:r>
            <a:r>
              <a:rPr lang="en-US" dirty="0"/>
              <a:t> </a:t>
            </a:r>
            <a:r>
              <a:rPr lang="en-US" dirty="0" err="1"/>
              <a:t>konstant</a:t>
            </a:r>
            <a:r>
              <a:rPr lang="en-US" dirty="0"/>
              <a:t> 27W (</a:t>
            </a:r>
            <a:r>
              <a:rPr lang="en-US" dirty="0" err="1"/>
              <a:t>utan</a:t>
            </a:r>
            <a:r>
              <a:rPr lang="en-US" dirty="0"/>
              <a:t> </a:t>
            </a:r>
            <a:r>
              <a:rPr lang="en-US" dirty="0" err="1"/>
              <a:t>natt</a:t>
            </a:r>
            <a:r>
              <a:rPr lang="en-US" dirty="0"/>
              <a:t>-dimmer)</a:t>
            </a:r>
          </a:p>
          <a:p>
            <a:r>
              <a:rPr lang="en-US" b="1" dirty="0"/>
              <a:t>Halogen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maxffekt</a:t>
            </a:r>
            <a:r>
              <a:rPr lang="en-US" dirty="0"/>
              <a:t> 72W, men den </a:t>
            </a:r>
            <a:r>
              <a:rPr lang="en-US" dirty="0" err="1"/>
              <a:t>jobbar</a:t>
            </a:r>
            <a:r>
              <a:rPr lang="en-US" dirty="0"/>
              <a:t> </a:t>
            </a:r>
            <a:r>
              <a:rPr lang="en-US" dirty="0" err="1"/>
              <a:t>ofta</a:t>
            </a:r>
            <a:r>
              <a:rPr lang="en-US" dirty="0"/>
              <a:t> under max.</a:t>
            </a:r>
            <a:br>
              <a:rPr lang="en-US" dirty="0"/>
            </a:br>
            <a:r>
              <a:rPr lang="en-US" dirty="0"/>
              <a:t>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vara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säkra</a:t>
            </a:r>
            <a:r>
              <a:rPr lang="en-US" dirty="0"/>
              <a:t> </a:t>
            </a:r>
            <a:r>
              <a:rPr lang="en-US" dirty="0" err="1"/>
              <a:t>sidan</a:t>
            </a:r>
            <a:r>
              <a:rPr lang="en-US" dirty="0"/>
              <a:t> </a:t>
            </a:r>
            <a:r>
              <a:rPr lang="en-US" dirty="0" err="1"/>
              <a:t>lovar</a:t>
            </a:r>
            <a:r>
              <a:rPr lang="en-US" dirty="0"/>
              <a:t> </a:t>
            </a:r>
            <a:r>
              <a:rPr lang="en-US" dirty="0" err="1"/>
              <a:t>Bogfelts</a:t>
            </a:r>
            <a:r>
              <a:rPr lang="en-US" dirty="0"/>
              <a:t> bara </a:t>
            </a:r>
            <a:r>
              <a:rPr lang="en-US" dirty="0" err="1"/>
              <a:t>att</a:t>
            </a:r>
            <a:r>
              <a:rPr lang="en-US" dirty="0"/>
              <a:t> LED </a:t>
            </a:r>
            <a:r>
              <a:rPr lang="en-US" dirty="0" err="1"/>
              <a:t>sparar</a:t>
            </a:r>
            <a:r>
              <a:rPr lang="en-US" dirty="0"/>
              <a:t> 30%.</a:t>
            </a:r>
            <a:br>
              <a:rPr lang="en-US" dirty="0"/>
            </a:br>
            <a:r>
              <a:rPr lang="en-US" dirty="0"/>
              <a:t>Ur det </a:t>
            </a:r>
            <a:r>
              <a:rPr lang="en-US" dirty="0" err="1"/>
              <a:t>kan</a:t>
            </a:r>
            <a:r>
              <a:rPr lang="en-US" dirty="0"/>
              <a:t> vi </a:t>
            </a:r>
            <a:r>
              <a:rPr lang="en-US" dirty="0" err="1"/>
              <a:t>räkna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antagen</a:t>
            </a:r>
            <a:r>
              <a:rPr lang="en-US" dirty="0"/>
              <a:t> </a:t>
            </a:r>
            <a:r>
              <a:rPr lang="en-US" dirty="0" err="1"/>
              <a:t>effekt</a:t>
            </a:r>
            <a:r>
              <a:rPr lang="en-US" dirty="0"/>
              <a:t> hos halogen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använda</a:t>
            </a:r>
            <a:r>
              <a:rPr lang="en-US" dirty="0"/>
              <a:t> </a:t>
            </a:r>
            <a:r>
              <a:rPr lang="en-US" dirty="0" err="1"/>
              <a:t>när</a:t>
            </a:r>
            <a:r>
              <a:rPr lang="en-US" dirty="0"/>
              <a:t> vi </a:t>
            </a:r>
            <a:r>
              <a:rPr lang="en-US" dirty="0" err="1"/>
              <a:t>jämför</a:t>
            </a:r>
            <a:r>
              <a:rPr lang="en-US" dirty="0"/>
              <a:t>: 27W = 0,70*Halogen  =&gt; Halogen = 27/0,70 W = 39W.</a:t>
            </a:r>
          </a:p>
          <a:p>
            <a:r>
              <a:rPr lang="en-US" b="1" dirty="0"/>
              <a:t>Philips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automatisk</a:t>
            </a:r>
            <a:r>
              <a:rPr lang="en-US" dirty="0"/>
              <a:t> dimmer (DDF)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drar</a:t>
            </a:r>
            <a:r>
              <a:rPr lang="en-US" dirty="0"/>
              <a:t> </a:t>
            </a:r>
            <a:r>
              <a:rPr lang="en-US" dirty="0" err="1"/>
              <a:t>ner</a:t>
            </a:r>
            <a:r>
              <a:rPr lang="en-US" dirty="0"/>
              <a:t> 30% under 5h av </a:t>
            </a:r>
            <a:r>
              <a:rPr lang="en-US" dirty="0" err="1"/>
              <a:t>natten</a:t>
            </a:r>
            <a:r>
              <a:rPr lang="en-US" dirty="0"/>
              <a:t>. Om den i </a:t>
            </a:r>
            <a:r>
              <a:rPr lang="en-US" dirty="0" err="1"/>
              <a:t>snitt</a:t>
            </a:r>
            <a:r>
              <a:rPr lang="en-US" dirty="0"/>
              <a:t> </a:t>
            </a:r>
            <a:r>
              <a:rPr lang="en-US" dirty="0" err="1"/>
              <a:t>lyser</a:t>
            </a:r>
            <a:r>
              <a:rPr lang="en-US" dirty="0"/>
              <a:t> 10h/</a:t>
            </a:r>
            <a:r>
              <a:rPr lang="en-US" dirty="0" err="1"/>
              <a:t>dygn</a:t>
            </a:r>
            <a:r>
              <a:rPr lang="en-US" dirty="0"/>
              <a:t> ger </a:t>
            </a:r>
            <a:r>
              <a:rPr lang="en-US" dirty="0" err="1"/>
              <a:t>dimmern</a:t>
            </a:r>
            <a:r>
              <a:rPr lang="en-US" dirty="0"/>
              <a:t> -15% </a:t>
            </a:r>
            <a:r>
              <a:rPr lang="en-US" dirty="0" err="1"/>
              <a:t>besparing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Dvs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om Philips LED hade </a:t>
            </a:r>
            <a:r>
              <a:rPr lang="en-US" dirty="0" err="1"/>
              <a:t>effekt</a:t>
            </a:r>
            <a:r>
              <a:rPr lang="en-US" dirty="0"/>
              <a:t> 0,85*27W=23W</a:t>
            </a:r>
          </a:p>
          <a:p>
            <a:r>
              <a:rPr lang="en-US" b="1" dirty="0" err="1"/>
              <a:t>Luxtellas</a:t>
            </a:r>
            <a:r>
              <a:rPr lang="en-US" dirty="0"/>
              <a:t> dimmer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komplicerad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vi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tror</a:t>
            </a:r>
            <a:r>
              <a:rPr lang="en-US" dirty="0"/>
              <a:t> det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realistiskt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vi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använda</a:t>
            </a:r>
            <a:r>
              <a:rPr lang="en-US" dirty="0"/>
              <a:t> den. (</a:t>
            </a:r>
            <a:r>
              <a:rPr lang="en-US" dirty="0" err="1"/>
              <a:t>Kräver</a:t>
            </a:r>
            <a:r>
              <a:rPr lang="en-US" dirty="0"/>
              <a:t> </a:t>
            </a:r>
            <a:r>
              <a:rPr lang="en-US" dirty="0" err="1"/>
              <a:t>programvara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PC.)</a:t>
            </a:r>
          </a:p>
          <a:p>
            <a:r>
              <a:rPr lang="en-US" b="1" dirty="0" err="1"/>
              <a:t>Slutsats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 err="1"/>
              <a:t>Luxtella</a:t>
            </a:r>
            <a:r>
              <a:rPr lang="en-US" dirty="0"/>
              <a:t> </a:t>
            </a:r>
            <a:r>
              <a:rPr lang="en-US" b="1" dirty="0"/>
              <a:t>27W</a:t>
            </a:r>
            <a:r>
              <a:rPr lang="en-US" dirty="0"/>
              <a:t>,  Philips </a:t>
            </a:r>
            <a:r>
              <a:rPr lang="en-US" b="1" dirty="0"/>
              <a:t>23W</a:t>
            </a:r>
            <a:r>
              <a:rPr lang="en-US" dirty="0"/>
              <a:t>,  Halogen </a:t>
            </a:r>
            <a:r>
              <a:rPr lang="en-US" b="1" dirty="0"/>
              <a:t>39W</a:t>
            </a:r>
            <a:r>
              <a:rPr lang="en-US" dirty="0"/>
              <a:t> </a:t>
            </a:r>
            <a:r>
              <a:rPr lang="en-US" dirty="0" err="1"/>
              <a:t>dvs</a:t>
            </a:r>
            <a:r>
              <a:rPr lang="en-US" dirty="0"/>
              <a:t> LED </a:t>
            </a:r>
            <a:r>
              <a:rPr lang="en-US" dirty="0" err="1"/>
              <a:t>jfr</a:t>
            </a:r>
            <a:r>
              <a:rPr lang="en-US" dirty="0"/>
              <a:t> med halogen:</a:t>
            </a:r>
            <a:br>
              <a:rPr lang="en-US" dirty="0"/>
            </a:br>
            <a:r>
              <a:rPr lang="en-US" b="1" dirty="0" err="1">
                <a:solidFill>
                  <a:srgbClr val="0070C0"/>
                </a:solidFill>
              </a:rPr>
              <a:t>Luxtella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sparar</a:t>
            </a:r>
            <a:r>
              <a:rPr lang="en-US" b="1" dirty="0"/>
              <a:t> </a:t>
            </a:r>
            <a:r>
              <a:rPr lang="en-US" dirty="0"/>
              <a:t>12/39=</a:t>
            </a:r>
            <a:r>
              <a:rPr lang="en-US" b="1" dirty="0">
                <a:solidFill>
                  <a:srgbClr val="0070C0"/>
                </a:solidFill>
              </a:rPr>
              <a:t>30%,  Philips </a:t>
            </a:r>
            <a:r>
              <a:rPr lang="en-US" b="1" dirty="0" err="1">
                <a:solidFill>
                  <a:srgbClr val="0070C0"/>
                </a:solidFill>
              </a:rPr>
              <a:t>sparar</a:t>
            </a:r>
            <a:r>
              <a:rPr lang="en-US" b="1" dirty="0"/>
              <a:t> </a:t>
            </a:r>
            <a:r>
              <a:rPr lang="en-US" dirty="0"/>
              <a:t>16/39=</a:t>
            </a:r>
            <a:r>
              <a:rPr lang="en-US" b="1" dirty="0">
                <a:solidFill>
                  <a:srgbClr val="0070C0"/>
                </a:solidFill>
              </a:rPr>
              <a:t>40%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0DFEC-C7EB-BE7E-3A37-9BE79D9B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33484-C99F-9DB7-9CE7-14BF4531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6C1B3-FF6E-F7BD-BAB8-AA10BD20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5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401A-0E9C-75BF-A124-EF21EAC2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3559" cy="919765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+mn-lt"/>
              </a:rPr>
              <a:t>Intjäningstiden</a:t>
            </a:r>
            <a:r>
              <a:rPr lang="en-US" sz="3200" dirty="0">
                <a:latin typeface="+mn-lt"/>
              </a:rPr>
              <a:t> för LED </a:t>
            </a:r>
            <a:r>
              <a:rPr lang="en-US" sz="3200" dirty="0" err="1">
                <a:latin typeface="+mn-lt"/>
              </a:rPr>
              <a:t>istället</a:t>
            </a:r>
            <a:r>
              <a:rPr lang="en-US" sz="3200" dirty="0">
                <a:latin typeface="+mn-lt"/>
              </a:rPr>
              <a:t> för halogen </a:t>
            </a:r>
            <a:r>
              <a:rPr lang="en-US" sz="3200" dirty="0" err="1">
                <a:latin typeface="+mn-lt"/>
              </a:rPr>
              <a:t>är</a:t>
            </a:r>
            <a:r>
              <a:rPr lang="en-US" sz="3200" dirty="0">
                <a:latin typeface="+mn-lt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6-8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år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,   </a:t>
            </a:r>
            <a:br>
              <a:rPr lang="en-US" sz="3200" dirty="0">
                <a:latin typeface="+mn-lt"/>
              </a:rPr>
            </a:br>
            <a:r>
              <a:rPr lang="en-US" sz="3200" dirty="0" err="1">
                <a:latin typeface="+mn-lt"/>
              </a:rPr>
              <a:t>berorende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på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elprisnivån</a:t>
            </a:r>
            <a:r>
              <a:rPr lang="en-US" sz="3200" dirty="0">
                <a:latin typeface="+mn-lt"/>
              </a:rPr>
              <a:t> (2014-2023).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DF8FAD9-4ADB-AA2D-B43C-2A8BA31C5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02448"/>
              </p:ext>
            </p:extLst>
          </p:nvPr>
        </p:nvGraphicFramePr>
        <p:xfrm>
          <a:off x="708396" y="1472410"/>
          <a:ext cx="9464565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426">
                  <a:extLst>
                    <a:ext uri="{9D8B030D-6E8A-4147-A177-3AD203B41FA5}">
                      <a16:colId xmlns:a16="http://schemas.microsoft.com/office/drawing/2014/main" val="3848437836"/>
                    </a:ext>
                  </a:extLst>
                </a:gridCol>
                <a:gridCol w="1194426">
                  <a:extLst>
                    <a:ext uri="{9D8B030D-6E8A-4147-A177-3AD203B41FA5}">
                      <a16:colId xmlns:a16="http://schemas.microsoft.com/office/drawing/2014/main" val="3781052369"/>
                    </a:ext>
                  </a:extLst>
                </a:gridCol>
                <a:gridCol w="1194426">
                  <a:extLst>
                    <a:ext uri="{9D8B030D-6E8A-4147-A177-3AD203B41FA5}">
                      <a16:colId xmlns:a16="http://schemas.microsoft.com/office/drawing/2014/main" val="956765200"/>
                    </a:ext>
                  </a:extLst>
                </a:gridCol>
                <a:gridCol w="1194426">
                  <a:extLst>
                    <a:ext uri="{9D8B030D-6E8A-4147-A177-3AD203B41FA5}">
                      <a16:colId xmlns:a16="http://schemas.microsoft.com/office/drawing/2014/main" val="1535784059"/>
                    </a:ext>
                  </a:extLst>
                </a:gridCol>
                <a:gridCol w="1486462">
                  <a:extLst>
                    <a:ext uri="{9D8B030D-6E8A-4147-A177-3AD203B41FA5}">
                      <a16:colId xmlns:a16="http://schemas.microsoft.com/office/drawing/2014/main" val="2040035254"/>
                    </a:ext>
                  </a:extLst>
                </a:gridCol>
                <a:gridCol w="1481958">
                  <a:extLst>
                    <a:ext uri="{9D8B030D-6E8A-4147-A177-3AD203B41FA5}">
                      <a16:colId xmlns:a16="http://schemas.microsoft.com/office/drawing/2014/main" val="2834892754"/>
                    </a:ext>
                  </a:extLst>
                </a:gridCol>
                <a:gridCol w="1718441">
                  <a:extLst>
                    <a:ext uri="{9D8B030D-6E8A-4147-A177-3AD203B41FA5}">
                      <a16:colId xmlns:a16="http://schemas.microsoft.com/office/drawing/2014/main" val="88775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Prisnivå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år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Halogen </a:t>
                      </a:r>
                      <a:r>
                        <a:rPr lang="en-US" dirty="0" err="1"/>
                        <a:t>el</a:t>
                      </a:r>
                      <a:r>
                        <a:rPr lang="en-US" dirty="0"/>
                        <a:t> [</a:t>
                      </a:r>
                      <a:r>
                        <a:rPr lang="en-US" dirty="0" err="1"/>
                        <a:t>kSEK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Luxtella</a:t>
                      </a:r>
                      <a:r>
                        <a:rPr lang="en-US" dirty="0"/>
                        <a:t> vs Halo spar 30%= [</a:t>
                      </a:r>
                      <a:r>
                        <a:rPr lang="en-US" dirty="0" err="1"/>
                        <a:t>kSEK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år</a:t>
                      </a:r>
                      <a:r>
                        <a:rPr lang="en-US" dirty="0"/>
                        <a:t>]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Philips vs halo spar 40% = [</a:t>
                      </a:r>
                      <a:r>
                        <a:rPr lang="en-US" dirty="0" err="1"/>
                        <a:t>kSEK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år</a:t>
                      </a:r>
                      <a:r>
                        <a:rPr lang="en-US" dirty="0"/>
                        <a:t>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Luxtella</a:t>
                      </a:r>
                      <a:br>
                        <a:rPr lang="en-US" dirty="0"/>
                      </a:br>
                      <a:r>
                        <a:rPr lang="en-US" dirty="0"/>
                        <a:t>+49 </a:t>
                      </a:r>
                      <a:r>
                        <a:rPr lang="en-US" dirty="0" err="1"/>
                        <a:t>kSEK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intjäningstid</a:t>
                      </a:r>
                      <a:r>
                        <a:rPr lang="en-US" dirty="0"/>
                        <a:t> vs halo [</a:t>
                      </a:r>
                      <a:r>
                        <a:rPr lang="en-US" dirty="0" err="1"/>
                        <a:t>år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Philips</a:t>
                      </a:r>
                      <a:br>
                        <a:rPr lang="en-US" dirty="0"/>
                      </a:br>
                      <a:r>
                        <a:rPr lang="en-US" dirty="0"/>
                        <a:t>+68 </a:t>
                      </a:r>
                      <a:r>
                        <a:rPr lang="en-US" dirty="0" err="1"/>
                        <a:t>kSEK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intjäningstid</a:t>
                      </a:r>
                      <a:r>
                        <a:rPr lang="en-US" dirty="0"/>
                        <a:t> vs halo [</a:t>
                      </a:r>
                      <a:r>
                        <a:rPr lang="en-US" dirty="0" err="1"/>
                        <a:t>år</a:t>
                      </a:r>
                      <a:r>
                        <a:rPr lang="en-US" dirty="0"/>
                        <a:t>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Philips </a:t>
                      </a:r>
                      <a:br>
                        <a:rPr lang="en-US" dirty="0"/>
                      </a:br>
                      <a:r>
                        <a:rPr lang="en-US" dirty="0"/>
                        <a:t>+19 </a:t>
                      </a:r>
                      <a:r>
                        <a:rPr lang="en-US" dirty="0" err="1"/>
                        <a:t>kSEK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intjäningstid</a:t>
                      </a:r>
                      <a:r>
                        <a:rPr lang="en-US" dirty="0"/>
                        <a:t> </a:t>
                      </a:r>
                      <a:br>
                        <a:rPr lang="en-US" dirty="0"/>
                      </a:br>
                      <a:r>
                        <a:rPr lang="en-US" dirty="0"/>
                        <a:t>vs </a:t>
                      </a:r>
                      <a:r>
                        <a:rPr lang="en-US" dirty="0" err="1"/>
                        <a:t>Luxtella</a:t>
                      </a:r>
                      <a:r>
                        <a:rPr lang="en-US" dirty="0"/>
                        <a:t> [</a:t>
                      </a:r>
                      <a:r>
                        <a:rPr lang="en-US" dirty="0" err="1"/>
                        <a:t>år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163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  <a:br>
                        <a:rPr lang="en-US" dirty="0"/>
                      </a:br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högst</a:t>
                      </a:r>
                      <a:r>
                        <a:rPr lang="en-US" sz="1600" dirty="0"/>
                        <a:t> av 2014-2023)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97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  <a:br>
                        <a:rPr lang="en-US" dirty="0"/>
                      </a:br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lägst</a:t>
                      </a:r>
                      <a:r>
                        <a:rPr lang="en-US" sz="1600" dirty="0"/>
                        <a:t> av 2014-2023)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(11,5)</a:t>
                      </a:r>
                      <a:b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(12,0)</a:t>
                      </a:r>
                      <a:b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498699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67AB338-BBB7-70F4-DB13-EDE0AA147A8B}"/>
              </a:ext>
            </a:extLst>
          </p:cNvPr>
          <p:cNvSpPr/>
          <p:nvPr/>
        </p:nvSpPr>
        <p:spPr>
          <a:xfrm>
            <a:off x="6074979" y="2674904"/>
            <a:ext cx="2659457" cy="205938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2145ED-A6C7-82B3-EEA5-E480C94AF411}"/>
              </a:ext>
            </a:extLst>
          </p:cNvPr>
          <p:cNvSpPr/>
          <p:nvPr/>
        </p:nvSpPr>
        <p:spPr>
          <a:xfrm>
            <a:off x="9318900" y="2967636"/>
            <a:ext cx="1114683" cy="14071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A8D01-5CA0-CE68-F22C-8606A8572D38}"/>
              </a:ext>
            </a:extLst>
          </p:cNvPr>
          <p:cNvSpPr txBox="1"/>
          <p:nvPr/>
        </p:nvSpPr>
        <p:spPr>
          <a:xfrm>
            <a:off x="635065" y="4802332"/>
            <a:ext cx="10281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Om vi bara </a:t>
            </a:r>
            <a:r>
              <a:rPr lang="en-US" sz="2400" dirty="0" err="1"/>
              <a:t>jämför</a:t>
            </a:r>
            <a:r>
              <a:rPr lang="en-US" sz="2400" dirty="0"/>
              <a:t> LED mot LED, </a:t>
            </a:r>
            <a:r>
              <a:rPr lang="en-US" sz="2400" dirty="0" err="1"/>
              <a:t>så</a:t>
            </a:r>
            <a:r>
              <a:rPr lang="en-US" sz="2400" dirty="0"/>
              <a:t> </a:t>
            </a:r>
            <a:r>
              <a:rPr lang="en-US" sz="2400" dirty="0" err="1"/>
              <a:t>tjänar</a:t>
            </a:r>
            <a:r>
              <a:rPr lang="en-US" sz="2400" dirty="0"/>
              <a:t> vi in </a:t>
            </a:r>
            <a:r>
              <a:rPr lang="en-US" sz="2400" dirty="0" err="1"/>
              <a:t>mer-kostnaden</a:t>
            </a:r>
            <a:br>
              <a:rPr lang="en-US" sz="2400" dirty="0"/>
            </a:br>
            <a:r>
              <a:rPr lang="en-US" sz="2400" dirty="0"/>
              <a:t> för </a:t>
            </a:r>
            <a:r>
              <a:rPr lang="en-US" sz="2400" dirty="0">
                <a:solidFill>
                  <a:srgbClr val="0070C0"/>
                </a:solidFill>
              </a:rPr>
              <a:t>Philips </a:t>
            </a:r>
            <a:r>
              <a:rPr lang="en-US" sz="2400" dirty="0" err="1">
                <a:solidFill>
                  <a:srgbClr val="0070C0"/>
                </a:solidFill>
              </a:rPr>
              <a:t>istället</a:t>
            </a:r>
            <a:r>
              <a:rPr lang="en-US" sz="2400" dirty="0">
                <a:solidFill>
                  <a:srgbClr val="0070C0"/>
                </a:solidFill>
              </a:rPr>
              <a:t> för </a:t>
            </a:r>
            <a:r>
              <a:rPr lang="en-US" sz="2400" dirty="0" err="1">
                <a:solidFill>
                  <a:srgbClr val="0070C0"/>
                </a:solidFill>
              </a:rPr>
              <a:t>Luxtella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på</a:t>
            </a:r>
            <a:r>
              <a:rPr lang="en-US" sz="2400" dirty="0">
                <a:solidFill>
                  <a:srgbClr val="0070C0"/>
                </a:solidFill>
              </a:rPr>
              <a:t> ca 7-13 </a:t>
            </a:r>
            <a:r>
              <a:rPr lang="en-US" sz="2400" dirty="0" err="1">
                <a:solidFill>
                  <a:srgbClr val="0070C0"/>
                </a:solidFill>
              </a:rPr>
              <a:t>år</a:t>
            </a:r>
            <a:r>
              <a:rPr lang="en-US" sz="2400" dirty="0"/>
              <a:t>, </a:t>
            </a:r>
            <a:r>
              <a:rPr lang="en-US" sz="2400" dirty="0" err="1"/>
              <a:t>berorende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elprisnivå</a:t>
            </a:r>
            <a:r>
              <a:rPr lang="en-US" sz="2400" dirty="0"/>
              <a:t> (2014-2023).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22914-9FAF-EEBA-3641-1B37B24A1BD1}"/>
              </a:ext>
            </a:extLst>
          </p:cNvPr>
          <p:cNvSpPr txBox="1"/>
          <p:nvPr/>
        </p:nvSpPr>
        <p:spPr>
          <a:xfrm>
            <a:off x="10258045" y="1474575"/>
            <a:ext cx="1988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el-kostnader</a:t>
            </a:r>
            <a:br>
              <a:rPr lang="en-US" dirty="0"/>
            </a:br>
            <a:r>
              <a:rPr lang="en-US" dirty="0" err="1"/>
              <a:t>är</a:t>
            </a:r>
            <a:r>
              <a:rPr lang="en-US" dirty="0"/>
              <a:t> ex moms.</a:t>
            </a:r>
          </a:p>
          <a:p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lampkostnader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ink moms.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8B6E5-D54B-A878-9B6B-3EC2912B5030}"/>
              </a:ext>
            </a:extLst>
          </p:cNvPr>
          <p:cNvSpPr txBox="1"/>
          <p:nvPr/>
        </p:nvSpPr>
        <p:spPr>
          <a:xfrm>
            <a:off x="635065" y="5613619"/>
            <a:ext cx="11600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Ovanstående</a:t>
            </a:r>
            <a:r>
              <a:rPr lang="en-US" dirty="0"/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ljusgrå</a:t>
            </a:r>
            <a:r>
              <a:rPr lang="en-US" dirty="0"/>
              <a:t> </a:t>
            </a:r>
            <a:r>
              <a:rPr lang="en-US" dirty="0" err="1"/>
              <a:t>siffror</a:t>
            </a:r>
            <a:r>
              <a:rPr lang="en-US" dirty="0"/>
              <a:t> &gt; 8 </a:t>
            </a:r>
            <a:r>
              <a:rPr lang="en-US" dirty="0" err="1"/>
              <a:t>år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beaktat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halogen-</a:t>
            </a:r>
            <a:r>
              <a:rPr lang="en-US" dirty="0" err="1"/>
              <a:t>alternativet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8 </a:t>
            </a:r>
            <a:r>
              <a:rPr lang="en-US" dirty="0" err="1"/>
              <a:t>år</a:t>
            </a:r>
            <a:r>
              <a:rPr lang="en-US" dirty="0"/>
              <a:t> </a:t>
            </a:r>
            <a:r>
              <a:rPr lang="en-US" dirty="0" err="1"/>
              <a:t>kräver</a:t>
            </a:r>
            <a:r>
              <a:rPr lang="en-US" dirty="0"/>
              <a:t> </a:t>
            </a:r>
            <a:r>
              <a:rPr lang="en-US" dirty="0" err="1"/>
              <a:t>nytt</a:t>
            </a:r>
            <a:r>
              <a:rPr lang="en-US" dirty="0"/>
              <a:t> byte av </a:t>
            </a:r>
            <a:r>
              <a:rPr lang="en-US" dirty="0" err="1"/>
              <a:t>lampor+tändare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Svarta</a:t>
            </a:r>
            <a:r>
              <a:rPr lang="en-US" dirty="0"/>
              <a:t> </a:t>
            </a:r>
            <a:r>
              <a:rPr lang="en-US" dirty="0" err="1"/>
              <a:t>siffror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kompenserats</a:t>
            </a:r>
            <a:r>
              <a:rPr lang="en-US" dirty="0"/>
              <a:t> för </a:t>
            </a:r>
            <a:r>
              <a:rPr lang="en-US" dirty="0" err="1"/>
              <a:t>detta</a:t>
            </a:r>
            <a:r>
              <a:rPr lang="en-US" dirty="0"/>
              <a:t>. </a:t>
            </a:r>
            <a:r>
              <a:rPr lang="en-US" dirty="0" err="1"/>
              <a:t>Dvs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8 </a:t>
            </a:r>
            <a:r>
              <a:rPr lang="en-US" dirty="0" err="1"/>
              <a:t>år</a:t>
            </a:r>
            <a:r>
              <a:rPr lang="en-US" dirty="0"/>
              <a:t> </a:t>
            </a:r>
            <a:r>
              <a:rPr lang="en-US" dirty="0" err="1"/>
              <a:t>sparas</a:t>
            </a:r>
            <a:r>
              <a:rPr lang="en-US" dirty="0"/>
              <a:t> 34 </a:t>
            </a:r>
            <a:r>
              <a:rPr lang="en-US" dirty="0" err="1"/>
              <a:t>kSEK</a:t>
            </a:r>
            <a:r>
              <a:rPr lang="en-US" dirty="0"/>
              <a:t> extra, </a:t>
            </a:r>
            <a:r>
              <a:rPr lang="en-US" dirty="0" err="1"/>
              <a:t>dvs</a:t>
            </a:r>
            <a:r>
              <a:rPr lang="en-US" dirty="0"/>
              <a:t> </a:t>
            </a:r>
            <a:r>
              <a:rPr lang="en-US" dirty="0" err="1"/>
              <a:t>genast</a:t>
            </a:r>
            <a:r>
              <a:rPr lang="en-US" dirty="0"/>
              <a:t> </a:t>
            </a:r>
            <a:r>
              <a:rPr lang="en-US" dirty="0" err="1"/>
              <a:t>lönsamt</a:t>
            </a:r>
            <a:r>
              <a:rPr lang="en-US" dirty="0"/>
              <a:t> </a:t>
            </a:r>
            <a:r>
              <a:rPr lang="en-US" dirty="0" err="1"/>
              <a:t>då</a:t>
            </a:r>
            <a:r>
              <a:rPr lang="en-US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6B73951-D802-DBF2-7B53-F4D9E369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2ADC36-D7D8-BCF7-6643-53D546ED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486BAA-ABE3-8D6C-6221-23F9D1DB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8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3AD2-57D4-4BC5-22EF-1256EE61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15255" cy="1026795"/>
          </a:xfrm>
        </p:spPr>
        <p:txBody>
          <a:bodyPr>
            <a:noAutofit/>
          </a:bodyPr>
          <a:lstStyle/>
          <a:p>
            <a:r>
              <a:rPr lang="en-US" sz="5000" dirty="0">
                <a:latin typeface="+mn-lt"/>
              </a:rPr>
              <a:t>Om LED </a:t>
            </a:r>
            <a:r>
              <a:rPr lang="en-US" sz="5000" dirty="0" err="1">
                <a:latin typeface="+mn-lt"/>
              </a:rPr>
              <a:t>håller</a:t>
            </a:r>
            <a:r>
              <a:rPr lang="en-US" sz="5000" dirty="0">
                <a:latin typeface="+mn-lt"/>
              </a:rPr>
              <a:t> </a:t>
            </a:r>
            <a:r>
              <a:rPr lang="en-US" sz="5000" dirty="0" err="1">
                <a:latin typeface="+mn-lt"/>
              </a:rPr>
              <a:t>längre</a:t>
            </a:r>
            <a:r>
              <a:rPr lang="en-US" sz="5000" dirty="0">
                <a:latin typeface="+mn-lt"/>
              </a:rPr>
              <a:t> </a:t>
            </a:r>
            <a:r>
              <a:rPr lang="en-US" sz="5000" dirty="0" err="1">
                <a:latin typeface="+mn-lt"/>
              </a:rPr>
              <a:t>än</a:t>
            </a:r>
            <a:r>
              <a:rPr lang="en-US" sz="5000" dirty="0">
                <a:latin typeface="+mn-lt"/>
              </a:rPr>
              <a:t> </a:t>
            </a:r>
            <a:r>
              <a:rPr lang="en-US" sz="5000" dirty="0" err="1">
                <a:latin typeface="+mn-lt"/>
              </a:rPr>
              <a:t>intjäningstiden</a:t>
            </a:r>
            <a:r>
              <a:rPr lang="en-US" sz="5000" dirty="0">
                <a:latin typeface="+mn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F7F39-26EF-CAC1-411A-208660C88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0800"/>
            <a:ext cx="10875579" cy="48561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Beräknad</a:t>
            </a:r>
            <a:r>
              <a:rPr lang="en-US" dirty="0"/>
              <a:t> </a:t>
            </a:r>
            <a:r>
              <a:rPr lang="en-US" dirty="0" err="1"/>
              <a:t>livslängd</a:t>
            </a:r>
            <a:r>
              <a:rPr lang="en-US" dirty="0"/>
              <a:t> för LED </a:t>
            </a:r>
            <a:r>
              <a:rPr lang="en-US" dirty="0" err="1"/>
              <a:t>är</a:t>
            </a:r>
            <a:r>
              <a:rPr lang="en-US" dirty="0"/>
              <a:t> 20-25 </a:t>
            </a:r>
            <a:r>
              <a:rPr lang="en-US" dirty="0" err="1"/>
              <a:t>år</a:t>
            </a:r>
            <a:r>
              <a:rPr lang="en-US" dirty="0"/>
              <a:t>.</a:t>
            </a:r>
          </a:p>
          <a:p>
            <a:r>
              <a:rPr lang="en-US" dirty="0" err="1"/>
              <a:t>Bogfelts</a:t>
            </a:r>
            <a:r>
              <a:rPr lang="en-US" dirty="0"/>
              <a:t> </a:t>
            </a:r>
            <a:r>
              <a:rPr lang="en-US" dirty="0" err="1"/>
              <a:t>säger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LED </a:t>
            </a:r>
            <a:r>
              <a:rPr lang="en-US" dirty="0" err="1"/>
              <a:t>installerade</a:t>
            </a:r>
            <a:r>
              <a:rPr lang="en-US" dirty="0"/>
              <a:t> för 10 </a:t>
            </a:r>
            <a:r>
              <a:rPr lang="en-US" dirty="0" err="1"/>
              <a:t>år</a:t>
            </a:r>
            <a:r>
              <a:rPr lang="en-US" dirty="0"/>
              <a:t> sedan </a:t>
            </a:r>
            <a:r>
              <a:rPr lang="en-US" dirty="0" err="1"/>
              <a:t>fortfarande</a:t>
            </a:r>
            <a:r>
              <a:rPr lang="en-US" dirty="0"/>
              <a:t> </a:t>
            </a:r>
            <a:r>
              <a:rPr lang="en-US" dirty="0" err="1"/>
              <a:t>fungerar</a:t>
            </a:r>
            <a:r>
              <a:rPr lang="en-US" dirty="0"/>
              <a:t>.</a:t>
            </a:r>
          </a:p>
          <a:p>
            <a:r>
              <a:rPr lang="en-US" dirty="0"/>
              <a:t>Om LED </a:t>
            </a:r>
            <a:r>
              <a:rPr lang="en-US" dirty="0" err="1"/>
              <a:t>håller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än</a:t>
            </a:r>
            <a:r>
              <a:rPr lang="en-US" dirty="0"/>
              <a:t> </a:t>
            </a:r>
            <a:r>
              <a:rPr lang="en-US" dirty="0" err="1"/>
              <a:t>intjäningstiden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gör</a:t>
            </a:r>
            <a:r>
              <a:rPr lang="en-US" dirty="0"/>
              <a:t> vi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vinst</a:t>
            </a:r>
            <a:r>
              <a:rPr lang="en-US" dirty="0"/>
              <a:t> med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4-  8 </a:t>
            </a:r>
            <a:r>
              <a:rPr lang="en-US" dirty="0" err="1">
                <a:solidFill>
                  <a:srgbClr val="0070C0"/>
                </a:solidFill>
              </a:rPr>
              <a:t>kSEK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år</a:t>
            </a:r>
            <a:r>
              <a:rPr lang="en-US" dirty="0">
                <a:solidFill>
                  <a:srgbClr val="0070C0"/>
                </a:solidFill>
              </a:rPr>
              <a:t>* med </a:t>
            </a:r>
            <a:r>
              <a:rPr lang="en-US" dirty="0" err="1">
                <a:solidFill>
                  <a:srgbClr val="0070C0"/>
                </a:solidFill>
              </a:rPr>
              <a:t>Luxtella</a:t>
            </a:r>
            <a:r>
              <a:rPr lang="en-US" dirty="0">
                <a:solidFill>
                  <a:srgbClr val="0070C0"/>
                </a:solidFill>
              </a:rPr>
              <a:t> resp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6-11 </a:t>
            </a:r>
            <a:r>
              <a:rPr lang="en-US" dirty="0" err="1">
                <a:solidFill>
                  <a:srgbClr val="0070C0"/>
                </a:solidFill>
              </a:rPr>
              <a:t>kSEK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år</a:t>
            </a:r>
            <a:r>
              <a:rPr lang="en-US" dirty="0">
                <a:solidFill>
                  <a:srgbClr val="0070C0"/>
                </a:solidFill>
              </a:rPr>
              <a:t>* med Philips  </a:t>
            </a:r>
            <a:r>
              <a:rPr lang="en-US" dirty="0"/>
              <a:t>(</a:t>
            </a:r>
            <a:r>
              <a:rPr lang="en-US" dirty="0" err="1"/>
              <a:t>beroende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elprisnivå</a:t>
            </a:r>
            <a:r>
              <a:rPr lang="en-US" dirty="0"/>
              <a:t>)</a:t>
            </a:r>
          </a:p>
          <a:p>
            <a:r>
              <a:rPr lang="en-US" dirty="0" err="1"/>
              <a:t>Dessutom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>
                <a:solidFill>
                  <a:srgbClr val="0070C0"/>
                </a:solidFill>
              </a:rPr>
              <a:t>efter</a:t>
            </a:r>
            <a:r>
              <a:rPr lang="en-US" dirty="0">
                <a:solidFill>
                  <a:srgbClr val="0070C0"/>
                </a:solidFill>
              </a:rPr>
              <a:t>   8 </a:t>
            </a:r>
            <a:r>
              <a:rPr lang="en-US" dirty="0" err="1">
                <a:solidFill>
                  <a:srgbClr val="0070C0"/>
                </a:solidFill>
              </a:rPr>
              <a:t>år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sparas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34 </a:t>
            </a:r>
            <a:r>
              <a:rPr lang="en-US" dirty="0" err="1">
                <a:solidFill>
                  <a:srgbClr val="0070C0"/>
                </a:solidFill>
              </a:rPr>
              <a:t>kSEK</a:t>
            </a:r>
            <a:r>
              <a:rPr lang="en-US" dirty="0">
                <a:solidFill>
                  <a:srgbClr val="0070C0"/>
                </a:solidFill>
              </a:rPr>
              <a:t>**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uteblivet</a:t>
            </a:r>
            <a:r>
              <a:rPr lang="en-US" dirty="0"/>
              <a:t> byte av </a:t>
            </a:r>
            <a:r>
              <a:rPr lang="en-US" dirty="0" err="1"/>
              <a:t>halogen+tändare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(men redan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inräknat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intjäningstiden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om den var 8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år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enl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föreg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sida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>
                <a:solidFill>
                  <a:srgbClr val="0070C0"/>
                </a:solidFill>
              </a:rPr>
              <a:t>efter</a:t>
            </a:r>
            <a:r>
              <a:rPr lang="en-US" dirty="0">
                <a:solidFill>
                  <a:srgbClr val="0070C0"/>
                </a:solidFill>
              </a:rPr>
              <a:t> 12 </a:t>
            </a:r>
            <a:r>
              <a:rPr lang="en-US" dirty="0" err="1">
                <a:solidFill>
                  <a:srgbClr val="0070C0"/>
                </a:solidFill>
              </a:rPr>
              <a:t>år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sparas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16 </a:t>
            </a:r>
            <a:r>
              <a:rPr lang="en-US" dirty="0" err="1">
                <a:solidFill>
                  <a:srgbClr val="0070C0"/>
                </a:solidFill>
              </a:rPr>
              <a:t>kSEK</a:t>
            </a:r>
            <a:r>
              <a:rPr lang="en-US" dirty="0">
                <a:solidFill>
                  <a:srgbClr val="0070C0"/>
                </a:solidFill>
              </a:rPr>
              <a:t>**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uteblivet</a:t>
            </a:r>
            <a:r>
              <a:rPr lang="en-US" dirty="0"/>
              <a:t> byte av halogen.</a:t>
            </a:r>
          </a:p>
          <a:p>
            <a:endParaRPr lang="en-US" dirty="0"/>
          </a:p>
          <a:p>
            <a:r>
              <a:rPr lang="en-US" dirty="0"/>
              <a:t>*= Se </a:t>
            </a:r>
            <a:r>
              <a:rPr lang="en-US" dirty="0" err="1"/>
              <a:t>sid</a:t>
            </a:r>
            <a:r>
              <a:rPr lang="en-US" dirty="0"/>
              <a:t> 13     **= Se </a:t>
            </a:r>
            <a:r>
              <a:rPr lang="en-US" dirty="0" err="1"/>
              <a:t>sid</a:t>
            </a:r>
            <a:r>
              <a:rPr lang="en-US" dirty="0"/>
              <a:t> 11</a:t>
            </a:r>
          </a:p>
          <a:p>
            <a:r>
              <a:rPr lang="en-US" dirty="0"/>
              <a:t>(El-</a:t>
            </a:r>
            <a:r>
              <a:rPr lang="en-US" dirty="0" err="1"/>
              <a:t>besparingar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ex moms, lamp-</a:t>
            </a:r>
            <a:r>
              <a:rPr lang="en-US" dirty="0" err="1"/>
              <a:t>inköp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ink moms)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59276-8262-BC43-7B10-35BCF3026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A3890-296E-1C77-B7EE-BADDEE01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46215-933B-61B9-98F2-7A3CB66D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5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1CF5-84EB-ADB8-57BB-D1338373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+mn-lt"/>
              </a:rPr>
              <a:t>Varför</a:t>
            </a:r>
            <a:r>
              <a:rPr lang="en-US" dirty="0">
                <a:latin typeface="+mn-lt"/>
              </a:rPr>
              <a:t> Philips </a:t>
            </a:r>
            <a:r>
              <a:rPr lang="en-US" dirty="0" err="1">
                <a:latin typeface="+mn-lt"/>
              </a:rPr>
              <a:t>istället</a:t>
            </a:r>
            <a:r>
              <a:rPr lang="en-US" dirty="0">
                <a:latin typeface="+mn-lt"/>
              </a:rPr>
              <a:t> för </a:t>
            </a:r>
            <a:r>
              <a:rPr lang="en-US" dirty="0" err="1">
                <a:latin typeface="+mn-lt"/>
              </a:rPr>
              <a:t>Luxtella</a:t>
            </a:r>
            <a:r>
              <a:rPr lang="en-US" dirty="0">
                <a:latin typeface="+mn-lt"/>
              </a:rPr>
              <a:t>?</a:t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Fördjupning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10697-BA21-637F-D006-BE077D0C9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62F90-4956-6BC7-3518-25274474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0323F-C518-FB07-3770-523C1E99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B574B-3FCF-6A25-AC89-5B2125CE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75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401A-0E9C-75BF-A124-EF21EAC2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3559" cy="714813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+mn-lt"/>
              </a:rPr>
              <a:t>Egenskaper</a:t>
            </a:r>
            <a:r>
              <a:rPr lang="en-US" sz="4000" dirty="0">
                <a:latin typeface="+mn-lt"/>
              </a:rPr>
              <a:t> för </a:t>
            </a:r>
            <a:r>
              <a:rPr lang="en-US" sz="4000" dirty="0" err="1">
                <a:latin typeface="+mn-lt"/>
              </a:rPr>
              <a:t>Luxtella</a:t>
            </a:r>
            <a:r>
              <a:rPr lang="en-US" sz="4000" dirty="0">
                <a:latin typeface="+mn-lt"/>
              </a:rPr>
              <a:t> LED </a:t>
            </a:r>
            <a:r>
              <a:rPr lang="en-US" sz="4000" dirty="0" err="1">
                <a:latin typeface="+mn-lt"/>
              </a:rPr>
              <a:t>jfr</a:t>
            </a:r>
            <a:r>
              <a:rPr lang="en-US" sz="4000" dirty="0">
                <a:latin typeface="+mn-lt"/>
              </a:rPr>
              <a:t> med Philips LED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CA92229-4012-C899-DF54-FB0ACEAD4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002510"/>
              </p:ext>
            </p:extLst>
          </p:nvPr>
        </p:nvGraphicFramePr>
        <p:xfrm>
          <a:off x="880241" y="969864"/>
          <a:ext cx="10288750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704">
                  <a:extLst>
                    <a:ext uri="{9D8B030D-6E8A-4147-A177-3AD203B41FA5}">
                      <a16:colId xmlns:a16="http://schemas.microsoft.com/office/drawing/2014/main" val="1383940732"/>
                    </a:ext>
                  </a:extLst>
                </a:gridCol>
                <a:gridCol w="1622796">
                  <a:extLst>
                    <a:ext uri="{9D8B030D-6E8A-4147-A177-3AD203B41FA5}">
                      <a16:colId xmlns:a16="http://schemas.microsoft.com/office/drawing/2014/main" val="3522563819"/>
                    </a:ext>
                  </a:extLst>
                </a:gridCol>
                <a:gridCol w="2057750">
                  <a:extLst>
                    <a:ext uri="{9D8B030D-6E8A-4147-A177-3AD203B41FA5}">
                      <a16:colId xmlns:a16="http://schemas.microsoft.com/office/drawing/2014/main" val="3303806064"/>
                    </a:ext>
                  </a:extLst>
                </a:gridCol>
                <a:gridCol w="2057750">
                  <a:extLst>
                    <a:ext uri="{9D8B030D-6E8A-4147-A177-3AD203B41FA5}">
                      <a16:colId xmlns:a16="http://schemas.microsoft.com/office/drawing/2014/main" val="1318665246"/>
                    </a:ext>
                  </a:extLst>
                </a:gridCol>
                <a:gridCol w="2057750">
                  <a:extLst>
                    <a:ext uri="{9D8B030D-6E8A-4147-A177-3AD203B41FA5}">
                      <a16:colId xmlns:a16="http://schemas.microsoft.com/office/drawing/2014/main" val="3854076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Egenskap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Rek </a:t>
                      </a:r>
                      <a:r>
                        <a:rPr lang="en-US" dirty="0" err="1"/>
                        <a:t>värde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Luxtella</a:t>
                      </a:r>
                      <a:r>
                        <a:rPr lang="en-US" dirty="0"/>
                        <a:t> LED (Lv25)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Philips LED (Lv35)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Anm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25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Ljusflöde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 4.000 </a:t>
                      </a:r>
                      <a:r>
                        <a:rPr lang="en-US" dirty="0" err="1"/>
                        <a:t>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4278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4500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50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Färgtemp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3.000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3.000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3.000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3.000K = </a:t>
                      </a:r>
                      <a:r>
                        <a:rPr lang="en-US" dirty="0" err="1"/>
                        <a:t>varmvit</a:t>
                      </a:r>
                      <a:r>
                        <a:rPr lang="en-US" dirty="0"/>
                        <a:t>.</a:t>
                      </a:r>
                      <a:br>
                        <a:rPr lang="en-US" dirty="0"/>
                      </a:br>
                      <a:r>
                        <a:rPr lang="en-US" dirty="0"/>
                        <a:t> &lt;3.000K </a:t>
                      </a:r>
                      <a:r>
                        <a:rPr lang="en-US" dirty="0" err="1"/>
                        <a:t>är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dyrt</a:t>
                      </a:r>
                      <a:r>
                        <a:rPr lang="en-US" dirty="0"/>
                        <a:t> &amp; </a:t>
                      </a:r>
                      <a:r>
                        <a:rPr lang="en-US" dirty="0" err="1"/>
                        <a:t>ovanligt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01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DDF (</a:t>
                      </a:r>
                      <a:r>
                        <a:rPr lang="en-US" dirty="0" err="1"/>
                        <a:t>dvs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självgående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DALI: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kräver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don i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elskåp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+ program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på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DDF (auto </a:t>
                      </a:r>
                      <a:br>
                        <a:rPr lang="en-US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-30% 5h/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natt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Måste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enkelt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dvs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helt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självgående</a:t>
                      </a:r>
                      <a:r>
                        <a:rPr lang="en-US" dirty="0"/>
                        <a:t>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99966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err="1"/>
                        <a:t>Linstyp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Rikta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ljuset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Subjektivt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Subjektivt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 </a:t>
                      </a:r>
                      <a:r>
                        <a:rPr lang="en-US" dirty="0" err="1"/>
                        <a:t>själv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Lv11+25+35.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4751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err="1"/>
                        <a:t>Konstant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ljus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över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åren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Ja, via CLO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Nej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Ja, CLO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4893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err="1"/>
                        <a:t>Kvalitet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Stort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känt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märke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Litet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okänt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märke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Stort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känt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märke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77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Garanti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</a:t>
                      </a:r>
                      <a:r>
                        <a:rPr lang="en-US" dirty="0" err="1"/>
                        <a:t>år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är</a:t>
                      </a:r>
                      <a:r>
                        <a:rPr lang="en-US" dirty="0"/>
                        <a:t>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år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år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0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Tillgänglighet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Stort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känt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märke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Litet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okänt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märke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Stort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känt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märke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66712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EA83-235B-BDE3-E028-E55DE451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961BF-1661-0409-24FF-61FF0AC0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LED </a:t>
            </a:r>
            <a:r>
              <a:rPr lang="en-US" dirty="0" err="1"/>
              <a:t>utredning</a:t>
            </a:r>
            <a:r>
              <a:rPr lang="en-US" dirty="0"/>
              <a:t> </a:t>
            </a:r>
            <a:r>
              <a:rPr lang="en-US" dirty="0" err="1"/>
              <a:t>Lustigknopp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D9492-133D-3283-AC15-428B363A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7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FDE8-AF23-44E1-6B97-96E7E12F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340"/>
          </a:xfrm>
        </p:spPr>
        <p:txBody>
          <a:bodyPr/>
          <a:lstStyle/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beakta</a:t>
            </a:r>
            <a:r>
              <a:rPr lang="en-US" dirty="0"/>
              <a:t> </a:t>
            </a:r>
            <a:r>
              <a:rPr lang="en-US" dirty="0" err="1"/>
              <a:t>inför</a:t>
            </a:r>
            <a:r>
              <a:rPr lang="en-US" dirty="0"/>
              <a:t> </a:t>
            </a:r>
            <a:r>
              <a:rPr lang="en-US" dirty="0" err="1"/>
              <a:t>beslut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stämman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E94BF-F001-1588-5BCA-8877D704B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632"/>
            <a:ext cx="10515600" cy="4717331"/>
          </a:xfrm>
        </p:spPr>
        <p:txBody>
          <a:bodyPr>
            <a:normAutofit/>
          </a:bodyPr>
          <a:lstStyle/>
          <a:p>
            <a:r>
              <a:rPr lang="en-US" sz="2200" dirty="0" err="1"/>
              <a:t>Stämman</a:t>
            </a:r>
            <a:r>
              <a:rPr lang="en-US" sz="2200" dirty="0"/>
              <a:t> i </a:t>
            </a:r>
            <a:r>
              <a:rPr lang="en-US" sz="2200" dirty="0" err="1"/>
              <a:t>maj</a:t>
            </a:r>
            <a:r>
              <a:rPr lang="en-US" sz="2200" dirty="0"/>
              <a:t> 2023 </a:t>
            </a:r>
            <a:r>
              <a:rPr lang="en-US" sz="2200" dirty="0" err="1"/>
              <a:t>beslutade</a:t>
            </a:r>
            <a:r>
              <a:rPr lang="en-US" sz="2200" dirty="0"/>
              <a:t> </a:t>
            </a:r>
            <a:r>
              <a:rPr lang="en-US" sz="2200" dirty="0" err="1"/>
              <a:t>att</a:t>
            </a:r>
            <a:r>
              <a:rPr lang="en-US" sz="2200" dirty="0"/>
              <a:t> </a:t>
            </a:r>
            <a:r>
              <a:rPr lang="en-US" sz="2200" dirty="0" err="1"/>
              <a:t>byta</a:t>
            </a:r>
            <a:r>
              <a:rPr lang="en-US" sz="2200" dirty="0"/>
              <a:t> </a:t>
            </a:r>
            <a:r>
              <a:rPr lang="en-US" sz="2200" dirty="0" err="1"/>
              <a:t>belsyning</a:t>
            </a:r>
            <a:r>
              <a:rPr lang="en-US" sz="2200" dirty="0"/>
              <a:t> </a:t>
            </a:r>
            <a:r>
              <a:rPr lang="en-US" sz="2200" dirty="0" err="1"/>
              <a:t>från</a:t>
            </a:r>
            <a:r>
              <a:rPr lang="en-US" sz="2200" dirty="0"/>
              <a:t> halogen till LED.,</a:t>
            </a:r>
          </a:p>
          <a:p>
            <a:r>
              <a:rPr lang="en-US" sz="2200" dirty="0" err="1"/>
              <a:t>Stämman</a:t>
            </a:r>
            <a:r>
              <a:rPr lang="en-US" sz="2200" dirty="0"/>
              <a:t> i </a:t>
            </a:r>
            <a:r>
              <a:rPr lang="en-US" sz="2200" dirty="0" err="1"/>
              <a:t>maj</a:t>
            </a:r>
            <a:r>
              <a:rPr lang="en-US" sz="2200" dirty="0"/>
              <a:t> 2023 </a:t>
            </a:r>
            <a:r>
              <a:rPr lang="en-US" sz="2200" dirty="0" err="1"/>
              <a:t>satte</a:t>
            </a:r>
            <a:r>
              <a:rPr lang="en-US" sz="2200" dirty="0"/>
              <a:t> (</a:t>
            </a:r>
            <a:r>
              <a:rPr lang="en-US" sz="2200" dirty="0" err="1"/>
              <a:t>utifrån</a:t>
            </a:r>
            <a:r>
              <a:rPr lang="en-US" sz="2200" dirty="0"/>
              <a:t> </a:t>
            </a:r>
            <a:r>
              <a:rPr lang="en-US" sz="2200" dirty="0" err="1"/>
              <a:t>Bogfelts</a:t>
            </a:r>
            <a:r>
              <a:rPr lang="en-US" sz="2200" dirty="0"/>
              <a:t> </a:t>
            </a:r>
            <a:r>
              <a:rPr lang="en-US" sz="2200" dirty="0" err="1"/>
              <a:t>offert</a:t>
            </a:r>
            <a:r>
              <a:rPr lang="en-US" sz="2200" dirty="0"/>
              <a:t> för </a:t>
            </a:r>
            <a:r>
              <a:rPr lang="en-US" sz="2200" dirty="0" err="1"/>
              <a:t>Luxtella</a:t>
            </a:r>
            <a:r>
              <a:rPr lang="en-US" sz="2200" dirty="0"/>
              <a:t>) ramen till </a:t>
            </a:r>
            <a:br>
              <a:rPr lang="en-US" sz="2200" dirty="0"/>
            </a:br>
            <a:r>
              <a:rPr lang="en-US" sz="2200" dirty="0"/>
              <a:t>96 </a:t>
            </a:r>
            <a:r>
              <a:rPr lang="en-US" sz="2200" dirty="0" err="1"/>
              <a:t>kSEK</a:t>
            </a:r>
            <a:r>
              <a:rPr lang="en-US" sz="2200" dirty="0"/>
              <a:t> ink moms+20% marginal= 115 </a:t>
            </a:r>
            <a:r>
              <a:rPr lang="en-US" sz="2200" dirty="0" err="1"/>
              <a:t>kSEK</a:t>
            </a:r>
            <a:r>
              <a:rPr lang="en-US" sz="2200" dirty="0"/>
              <a:t> ink moms.</a:t>
            </a:r>
          </a:p>
          <a:p>
            <a:r>
              <a:rPr lang="en-US" sz="2200" dirty="0" err="1"/>
              <a:t>Bogfelts</a:t>
            </a:r>
            <a:r>
              <a:rPr lang="en-US" sz="2200" dirty="0"/>
              <a:t> </a:t>
            </a:r>
            <a:r>
              <a:rPr lang="en-US" sz="2200" dirty="0" err="1"/>
              <a:t>offert</a:t>
            </a:r>
            <a:r>
              <a:rPr lang="en-US" sz="2200" dirty="0"/>
              <a:t> för Philips var </a:t>
            </a:r>
            <a:r>
              <a:rPr lang="en-US" sz="2200" dirty="0" err="1"/>
              <a:t>på</a:t>
            </a:r>
            <a:r>
              <a:rPr lang="en-US" sz="2200" dirty="0"/>
              <a:t> 118 </a:t>
            </a:r>
            <a:r>
              <a:rPr lang="en-US" sz="2200" dirty="0" err="1"/>
              <a:t>kSEK</a:t>
            </a:r>
            <a:r>
              <a:rPr lang="en-US" sz="2200" dirty="0"/>
              <a:t> ink moms, för </a:t>
            </a:r>
            <a:r>
              <a:rPr lang="en-US" sz="2200" dirty="0" err="1"/>
              <a:t>Fagerhult</a:t>
            </a:r>
            <a:r>
              <a:rPr lang="en-US" sz="2200" dirty="0"/>
              <a:t> 159 </a:t>
            </a:r>
            <a:r>
              <a:rPr lang="en-US" sz="2200" dirty="0" err="1"/>
              <a:t>kSEK</a:t>
            </a:r>
            <a:r>
              <a:rPr lang="en-US" sz="2200" dirty="0"/>
              <a:t> ink moms.</a:t>
            </a:r>
          </a:p>
          <a:p>
            <a:r>
              <a:rPr lang="en-US" sz="2200" dirty="0" err="1"/>
              <a:t>Pga</a:t>
            </a:r>
            <a:r>
              <a:rPr lang="en-US" sz="2200" dirty="0"/>
              <a:t> </a:t>
            </a:r>
            <a:r>
              <a:rPr lang="en-US" sz="2200" dirty="0" err="1"/>
              <a:t>Bogfelts</a:t>
            </a:r>
            <a:r>
              <a:rPr lang="en-US" sz="2200" dirty="0"/>
              <a:t> </a:t>
            </a:r>
            <a:r>
              <a:rPr lang="en-US" sz="2200" dirty="0" err="1"/>
              <a:t>avhopp</a:t>
            </a:r>
            <a:r>
              <a:rPr lang="en-US" sz="2200" dirty="0"/>
              <a:t> </a:t>
            </a:r>
            <a:r>
              <a:rPr lang="en-US" sz="2200" dirty="0" err="1"/>
              <a:t>har</a:t>
            </a:r>
            <a:r>
              <a:rPr lang="en-US" sz="2200" dirty="0"/>
              <a:t> vi nu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osäkerhet</a:t>
            </a:r>
            <a:r>
              <a:rPr lang="en-US" sz="2200" dirty="0"/>
              <a:t> ang</a:t>
            </a:r>
            <a:br>
              <a:rPr lang="en-US" sz="2200" dirty="0"/>
            </a:br>
            <a:r>
              <a:rPr lang="en-US" sz="2200" dirty="0"/>
              <a:t>a) om </a:t>
            </a:r>
            <a:r>
              <a:rPr lang="en-US" sz="2200" dirty="0" err="1"/>
              <a:t>ny</a:t>
            </a:r>
            <a:r>
              <a:rPr lang="en-US" sz="2200" dirty="0"/>
              <a:t> </a:t>
            </a:r>
            <a:r>
              <a:rPr lang="en-US" sz="2200" dirty="0" err="1"/>
              <a:t>entreprenör</a:t>
            </a:r>
            <a:r>
              <a:rPr lang="en-US" sz="2200" dirty="0"/>
              <a:t> i sig </a:t>
            </a:r>
            <a:r>
              <a:rPr lang="en-US" sz="2200" dirty="0" err="1"/>
              <a:t>ev</a:t>
            </a:r>
            <a:r>
              <a:rPr lang="en-US" sz="2200" dirty="0"/>
              <a:t> </a:t>
            </a:r>
            <a:r>
              <a:rPr lang="en-US" sz="2200" dirty="0" err="1"/>
              <a:t>håller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något</a:t>
            </a:r>
            <a:r>
              <a:rPr lang="en-US" sz="2200" dirty="0"/>
              <a:t> </a:t>
            </a:r>
            <a:r>
              <a:rPr lang="en-US" sz="2200" dirty="0" err="1"/>
              <a:t>högre</a:t>
            </a:r>
            <a:r>
              <a:rPr lang="en-US" sz="2200" dirty="0"/>
              <a:t> </a:t>
            </a:r>
            <a:r>
              <a:rPr lang="en-US" sz="2200" dirty="0" err="1"/>
              <a:t>prisnivå</a:t>
            </a:r>
            <a:r>
              <a:rPr lang="en-US" sz="2200" dirty="0"/>
              <a:t>     </a:t>
            </a:r>
            <a:r>
              <a:rPr lang="en-US" sz="2200" dirty="0" err="1"/>
              <a:t>samt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b) om </a:t>
            </a:r>
            <a:r>
              <a:rPr lang="en-US" sz="2200" dirty="0" err="1"/>
              <a:t>ny</a:t>
            </a:r>
            <a:r>
              <a:rPr lang="en-US" sz="2200" dirty="0"/>
              <a:t> </a:t>
            </a:r>
            <a:r>
              <a:rPr lang="en-US" sz="2200" dirty="0" err="1"/>
              <a:t>entreprenör</a:t>
            </a:r>
            <a:r>
              <a:rPr lang="en-US" sz="2200" dirty="0"/>
              <a:t> </a:t>
            </a:r>
            <a:r>
              <a:rPr lang="en-US" sz="2200" dirty="0" err="1"/>
              <a:t>inte</a:t>
            </a:r>
            <a:r>
              <a:rPr lang="en-US" sz="2200" dirty="0"/>
              <a:t> </a:t>
            </a:r>
            <a:r>
              <a:rPr lang="en-US" sz="2200" dirty="0" err="1"/>
              <a:t>har</a:t>
            </a:r>
            <a:r>
              <a:rPr lang="en-US" sz="2200" dirty="0"/>
              <a:t> Philips </a:t>
            </a:r>
            <a:r>
              <a:rPr lang="en-US" sz="2200" dirty="0" err="1"/>
              <a:t>så</a:t>
            </a:r>
            <a:r>
              <a:rPr lang="en-US" sz="2200" dirty="0"/>
              <a:t> </a:t>
            </a:r>
            <a:r>
              <a:rPr lang="en-US" sz="2200" dirty="0" err="1"/>
              <a:t>kanske</a:t>
            </a:r>
            <a:r>
              <a:rPr lang="en-US" sz="2200" dirty="0"/>
              <a:t> </a:t>
            </a:r>
            <a:r>
              <a:rPr lang="en-US" sz="2200" dirty="0" err="1"/>
              <a:t>våra</a:t>
            </a:r>
            <a:r>
              <a:rPr lang="en-US" sz="2200" dirty="0"/>
              <a:t> </a:t>
            </a:r>
            <a:r>
              <a:rPr lang="en-US" sz="2200" dirty="0" err="1"/>
              <a:t>krav</a:t>
            </a:r>
            <a:r>
              <a:rPr lang="en-US" sz="2200" dirty="0"/>
              <a:t> </a:t>
            </a:r>
            <a:r>
              <a:rPr lang="en-US" sz="2200" dirty="0" err="1"/>
              <a:t>enbart</a:t>
            </a:r>
            <a:r>
              <a:rPr lang="en-US" sz="2200" dirty="0"/>
              <a:t> </a:t>
            </a:r>
            <a:r>
              <a:rPr lang="en-US" sz="2200" dirty="0" err="1"/>
              <a:t>möts</a:t>
            </a:r>
            <a:r>
              <a:rPr lang="en-US" sz="2200" dirty="0"/>
              <a:t> av </a:t>
            </a:r>
            <a:r>
              <a:rPr lang="en-US" sz="2200" dirty="0" err="1"/>
              <a:t>dyrare</a:t>
            </a:r>
            <a:r>
              <a:rPr lang="en-US" sz="2200" dirty="0"/>
              <a:t> </a:t>
            </a:r>
            <a:r>
              <a:rPr lang="en-US" sz="2200" dirty="0" err="1"/>
              <a:t>fabrikat</a:t>
            </a:r>
            <a:r>
              <a:rPr lang="en-US" sz="2200" dirty="0"/>
              <a:t> </a:t>
            </a:r>
          </a:p>
          <a:p>
            <a:r>
              <a:rPr lang="en-US" sz="2200" dirty="0"/>
              <a:t>Om vi </a:t>
            </a:r>
            <a:r>
              <a:rPr lang="en-US" sz="2200" dirty="0" err="1"/>
              <a:t>skulle</a:t>
            </a:r>
            <a:r>
              <a:rPr lang="en-US" sz="2200" dirty="0"/>
              <a:t> </a:t>
            </a:r>
            <a:r>
              <a:rPr lang="en-US" sz="2200" dirty="0" err="1"/>
              <a:t>tvingas</a:t>
            </a:r>
            <a:r>
              <a:rPr lang="en-US" sz="2200" dirty="0"/>
              <a:t> </a:t>
            </a:r>
            <a:r>
              <a:rPr lang="en-US" sz="2200" dirty="0" err="1"/>
              <a:t>återkomma</a:t>
            </a:r>
            <a:r>
              <a:rPr lang="en-US" sz="2200" dirty="0"/>
              <a:t> till </a:t>
            </a:r>
            <a:r>
              <a:rPr lang="en-US" sz="2200" dirty="0" err="1"/>
              <a:t>ännu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stämma</a:t>
            </a:r>
            <a:r>
              <a:rPr lang="en-US" sz="2200" dirty="0"/>
              <a:t> för </a:t>
            </a:r>
            <a:r>
              <a:rPr lang="en-US" sz="2200" dirty="0" err="1"/>
              <a:t>att</a:t>
            </a:r>
            <a:r>
              <a:rPr lang="en-US" sz="2200" dirty="0"/>
              <a:t> </a:t>
            </a:r>
            <a:r>
              <a:rPr lang="en-US" sz="2200" dirty="0" err="1"/>
              <a:t>utöka</a:t>
            </a:r>
            <a:r>
              <a:rPr lang="en-US" sz="2200" dirty="0"/>
              <a:t> ramen </a:t>
            </a:r>
            <a:r>
              <a:rPr lang="en-US" sz="2200" dirty="0" err="1"/>
              <a:t>skulle</a:t>
            </a:r>
            <a:r>
              <a:rPr lang="en-US" sz="2200" dirty="0"/>
              <a:t> vi under </a:t>
            </a:r>
            <a:r>
              <a:rPr lang="en-US" sz="2200" dirty="0" err="1"/>
              <a:t>tiden</a:t>
            </a:r>
            <a:r>
              <a:rPr lang="en-US" sz="2200" dirty="0"/>
              <a:t> </a:t>
            </a:r>
            <a:r>
              <a:rPr lang="en-US" sz="2200" dirty="0" err="1"/>
              <a:t>riskera</a:t>
            </a:r>
            <a:r>
              <a:rPr lang="en-US" sz="2200" dirty="0"/>
              <a:t> </a:t>
            </a:r>
            <a:r>
              <a:rPr lang="en-US" sz="2200" dirty="0" err="1"/>
              <a:t>ökade</a:t>
            </a:r>
            <a:r>
              <a:rPr lang="en-US" sz="2200" dirty="0"/>
              <a:t> </a:t>
            </a:r>
            <a:r>
              <a:rPr lang="en-US" sz="2200" dirty="0" err="1"/>
              <a:t>kostnader</a:t>
            </a:r>
            <a:r>
              <a:rPr lang="en-US" sz="2200" dirty="0"/>
              <a:t> </a:t>
            </a:r>
            <a:r>
              <a:rPr lang="en-US" sz="2200" dirty="0" err="1"/>
              <a:t>pga</a:t>
            </a:r>
            <a:r>
              <a:rPr lang="en-US" sz="2200" dirty="0"/>
              <a:t> </a:t>
            </a:r>
            <a:r>
              <a:rPr lang="en-US" sz="2200" dirty="0" err="1"/>
              <a:t>akuta</a:t>
            </a:r>
            <a:r>
              <a:rPr lang="en-US" sz="2200" dirty="0"/>
              <a:t> </a:t>
            </a:r>
            <a:r>
              <a:rPr lang="en-US" sz="2200" dirty="0" err="1"/>
              <a:t>byten</a:t>
            </a:r>
            <a:r>
              <a:rPr lang="en-US" sz="2200" dirty="0"/>
              <a:t> av </a:t>
            </a:r>
            <a:r>
              <a:rPr lang="en-US" sz="2200" dirty="0" err="1"/>
              <a:t>enstaka</a:t>
            </a:r>
            <a:r>
              <a:rPr lang="en-US" sz="2200" dirty="0"/>
              <a:t> halogen-</a:t>
            </a:r>
            <a:r>
              <a:rPr lang="en-US" sz="2200" dirty="0" err="1"/>
              <a:t>lampor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slutar</a:t>
            </a:r>
            <a:r>
              <a:rPr lang="en-US" sz="2200" dirty="0"/>
              <a:t> </a:t>
            </a:r>
            <a:r>
              <a:rPr lang="en-US" sz="2200" dirty="0" err="1"/>
              <a:t>fungera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Därför</a:t>
            </a:r>
            <a:r>
              <a:rPr lang="en-US" sz="2200" dirty="0"/>
              <a:t> </a:t>
            </a:r>
            <a:r>
              <a:rPr lang="en-US" sz="2200" dirty="0" err="1"/>
              <a:t>önskar</a:t>
            </a:r>
            <a:r>
              <a:rPr lang="en-US" sz="2200" dirty="0"/>
              <a:t> vi nu </a:t>
            </a:r>
            <a:r>
              <a:rPr lang="en-US" sz="2200" dirty="0" err="1"/>
              <a:t>tillräcklig</a:t>
            </a:r>
            <a:r>
              <a:rPr lang="en-US" sz="2200" dirty="0"/>
              <a:t> marginal för </a:t>
            </a:r>
            <a:r>
              <a:rPr lang="en-US" sz="2200" dirty="0" err="1"/>
              <a:t>att</a:t>
            </a:r>
            <a:r>
              <a:rPr lang="en-US" sz="2200" dirty="0"/>
              <a:t> </a:t>
            </a:r>
            <a:r>
              <a:rPr lang="en-US" sz="2200" dirty="0" err="1"/>
              <a:t>undvika</a:t>
            </a:r>
            <a:r>
              <a:rPr lang="en-US" sz="2200" dirty="0"/>
              <a:t> </a:t>
            </a:r>
            <a:r>
              <a:rPr lang="en-US" sz="2200" dirty="0" err="1"/>
              <a:t>att</a:t>
            </a:r>
            <a:r>
              <a:rPr lang="en-US" sz="2200" dirty="0"/>
              <a:t> </a:t>
            </a:r>
            <a:r>
              <a:rPr lang="en-US" sz="2200" dirty="0" err="1"/>
              <a:t>invänta</a:t>
            </a:r>
            <a:r>
              <a:rPr lang="en-US" sz="2200" dirty="0"/>
              <a:t> </a:t>
            </a:r>
            <a:r>
              <a:rPr lang="en-US" sz="2200" dirty="0" err="1"/>
              <a:t>ännu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stämma</a:t>
            </a:r>
            <a:r>
              <a:rPr lang="en-US" sz="2200" dirty="0"/>
              <a:t>, </a:t>
            </a:r>
            <a:br>
              <a:rPr lang="en-US" sz="2200" dirty="0"/>
            </a:br>
            <a:r>
              <a:rPr lang="en-US" sz="2200" dirty="0" err="1"/>
              <a:t>även</a:t>
            </a:r>
            <a:r>
              <a:rPr lang="en-US" sz="2200" dirty="0"/>
              <a:t> om </a:t>
            </a:r>
            <a:r>
              <a:rPr lang="en-US" sz="2200" dirty="0" err="1"/>
              <a:t>vår</a:t>
            </a:r>
            <a:r>
              <a:rPr lang="en-US" sz="2200" dirty="0"/>
              <a:t> </a:t>
            </a:r>
            <a:r>
              <a:rPr lang="en-US" sz="2200" dirty="0" err="1"/>
              <a:t>strävan</a:t>
            </a:r>
            <a:r>
              <a:rPr lang="en-US" sz="2200" dirty="0"/>
              <a:t> </a:t>
            </a:r>
            <a:r>
              <a:rPr lang="en-US" sz="2200" dirty="0" err="1"/>
              <a:t>är</a:t>
            </a:r>
            <a:r>
              <a:rPr lang="en-US" sz="2200" dirty="0"/>
              <a:t> </a:t>
            </a:r>
            <a:r>
              <a:rPr lang="en-US" sz="2200" dirty="0" err="1"/>
              <a:t>att</a:t>
            </a:r>
            <a:r>
              <a:rPr lang="en-US" sz="2200" dirty="0"/>
              <a:t> </a:t>
            </a:r>
            <a:r>
              <a:rPr lang="en-US" sz="2200" dirty="0" err="1"/>
              <a:t>hamna</a:t>
            </a:r>
            <a:r>
              <a:rPr lang="en-US" sz="2200" dirty="0"/>
              <a:t> </a:t>
            </a:r>
            <a:r>
              <a:rPr lang="en-US" sz="2200" dirty="0" err="1"/>
              <a:t>nära</a:t>
            </a:r>
            <a:r>
              <a:rPr lang="en-US" sz="2200" dirty="0"/>
              <a:t> </a:t>
            </a:r>
            <a:r>
              <a:rPr lang="en-US" sz="2200" dirty="0" err="1"/>
              <a:t>Bogfelts</a:t>
            </a:r>
            <a:r>
              <a:rPr lang="en-US" sz="2200" dirty="0"/>
              <a:t> </a:t>
            </a:r>
            <a:r>
              <a:rPr lang="en-US" sz="2200" dirty="0" err="1"/>
              <a:t>offert</a:t>
            </a:r>
            <a:r>
              <a:rPr lang="en-US" sz="2200" dirty="0"/>
              <a:t> för Philips.</a:t>
            </a:r>
            <a:br>
              <a:rPr lang="en-US" sz="2000" dirty="0"/>
            </a:b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5555A-4DC3-5D82-E3F6-75938E86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BEFC-7735-69BE-7524-7C87A469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BB793-2A94-744A-56C8-FEB068D3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FDE8-AF23-44E1-6B97-96E7E12F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340"/>
          </a:xfrm>
        </p:spPr>
        <p:txBody>
          <a:bodyPr/>
          <a:lstStyle/>
          <a:p>
            <a:r>
              <a:rPr lang="en-US" dirty="0" err="1"/>
              <a:t>Styrelsens</a:t>
            </a:r>
            <a:r>
              <a:rPr lang="en-US" dirty="0"/>
              <a:t> </a:t>
            </a:r>
            <a:r>
              <a:rPr lang="en-US" dirty="0" err="1"/>
              <a:t>förslag</a:t>
            </a:r>
            <a:r>
              <a:rPr lang="en-US" dirty="0"/>
              <a:t> till </a:t>
            </a:r>
            <a:r>
              <a:rPr lang="en-US" dirty="0" err="1"/>
              <a:t>stämman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E94BF-F001-1588-5BCA-8877D704B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632"/>
            <a:ext cx="10515600" cy="4717331"/>
          </a:xfrm>
        </p:spPr>
        <p:txBody>
          <a:bodyPr>
            <a:normAutofit/>
          </a:bodyPr>
          <a:lstStyle/>
          <a:p>
            <a:r>
              <a:rPr lang="en-US" sz="2600" dirty="0" err="1"/>
              <a:t>Att</a:t>
            </a:r>
            <a:r>
              <a:rPr lang="en-US" sz="2600" dirty="0"/>
              <a:t> vi </a:t>
            </a:r>
            <a:r>
              <a:rPr lang="en-US" sz="2600" dirty="0" err="1"/>
              <a:t>behåller</a:t>
            </a:r>
            <a:r>
              <a:rPr lang="en-US" sz="2600" dirty="0"/>
              <a:t> de 2 Philips LED vi </a:t>
            </a:r>
            <a:r>
              <a:rPr lang="en-US" sz="2600" dirty="0" err="1"/>
              <a:t>köpt</a:t>
            </a:r>
            <a:r>
              <a:rPr lang="en-US" sz="2600" dirty="0"/>
              <a:t> (Lv11+35), men </a:t>
            </a:r>
            <a:r>
              <a:rPr lang="en-US" sz="2600" dirty="0" err="1"/>
              <a:t>att</a:t>
            </a:r>
            <a:r>
              <a:rPr lang="en-US" sz="2600" dirty="0"/>
              <a:t> vi </a:t>
            </a:r>
            <a:r>
              <a:rPr lang="en-US" sz="2600" dirty="0" err="1"/>
              <a:t>utöver</a:t>
            </a:r>
            <a:r>
              <a:rPr lang="en-US" sz="2600" dirty="0"/>
              <a:t> de </a:t>
            </a:r>
            <a:br>
              <a:rPr lang="en-US" sz="2600" dirty="0"/>
            </a:br>
            <a:r>
              <a:rPr lang="en-US" sz="2600" dirty="0"/>
              <a:t>21 </a:t>
            </a:r>
            <a:r>
              <a:rPr lang="en-US" sz="2600" dirty="0" err="1"/>
              <a:t>halogenlamporna</a:t>
            </a:r>
            <a:r>
              <a:rPr lang="en-US" sz="2600" dirty="0"/>
              <a:t> </a:t>
            </a:r>
            <a:r>
              <a:rPr lang="en-US" sz="2600" dirty="0" err="1"/>
              <a:t>även</a:t>
            </a:r>
            <a:r>
              <a:rPr lang="en-US" sz="2600" dirty="0"/>
              <a:t> </a:t>
            </a:r>
            <a:r>
              <a:rPr lang="en-US" sz="2600" dirty="0" err="1"/>
              <a:t>byter</a:t>
            </a:r>
            <a:r>
              <a:rPr lang="en-US" sz="2600" dirty="0"/>
              <a:t> </a:t>
            </a:r>
            <a:r>
              <a:rPr lang="en-US" sz="2600" dirty="0" err="1"/>
              <a:t>ut</a:t>
            </a:r>
            <a:r>
              <a:rPr lang="en-US" sz="2600" dirty="0"/>
              <a:t> </a:t>
            </a:r>
            <a:r>
              <a:rPr lang="en-US" sz="2600" dirty="0" err="1"/>
              <a:t>Luxtella</a:t>
            </a:r>
            <a:r>
              <a:rPr lang="en-US" sz="2600" dirty="0"/>
              <a:t> LED (Lv25), för </a:t>
            </a:r>
            <a:r>
              <a:rPr lang="en-US" sz="2600" dirty="0" err="1"/>
              <a:t>enhetligt</a:t>
            </a:r>
            <a:r>
              <a:rPr lang="en-US" sz="2600" dirty="0"/>
              <a:t> </a:t>
            </a:r>
            <a:r>
              <a:rPr lang="en-US" sz="2600" dirty="0" err="1"/>
              <a:t>ljus</a:t>
            </a:r>
            <a:r>
              <a:rPr lang="en-US" sz="2600" dirty="0"/>
              <a:t>.</a:t>
            </a:r>
          </a:p>
          <a:p>
            <a:r>
              <a:rPr lang="en-US" sz="2600" dirty="0" err="1"/>
              <a:t>Att</a:t>
            </a:r>
            <a:r>
              <a:rPr lang="en-US" sz="2600" dirty="0"/>
              <a:t> </a:t>
            </a:r>
            <a:r>
              <a:rPr lang="en-US" sz="2600" dirty="0" err="1"/>
              <a:t>styrelsen</a:t>
            </a:r>
            <a:r>
              <a:rPr lang="en-US" sz="2600" dirty="0"/>
              <a:t> </a:t>
            </a:r>
            <a:r>
              <a:rPr lang="en-US" sz="2600" dirty="0" err="1"/>
              <a:t>får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ekonomisk</a:t>
            </a:r>
            <a:r>
              <a:rPr lang="en-US" sz="2600" dirty="0"/>
              <a:t> ram </a:t>
            </a:r>
            <a:r>
              <a:rPr lang="en-US" sz="2600" dirty="0" err="1"/>
              <a:t>på</a:t>
            </a:r>
            <a:r>
              <a:rPr lang="en-US" sz="2600" dirty="0"/>
              <a:t> max </a:t>
            </a:r>
            <a:r>
              <a:rPr lang="en-US" sz="2600" b="1" dirty="0"/>
              <a:t>160 </a:t>
            </a:r>
            <a:r>
              <a:rPr lang="en-US" sz="2600" b="1" dirty="0" err="1"/>
              <a:t>kSEK</a:t>
            </a:r>
            <a:r>
              <a:rPr lang="en-US" sz="2600" b="1" dirty="0"/>
              <a:t> ink moms </a:t>
            </a:r>
            <a:r>
              <a:rPr lang="en-US" sz="2600" dirty="0"/>
              <a:t>för </a:t>
            </a:r>
            <a:r>
              <a:rPr lang="en-US" sz="2600" dirty="0" err="1"/>
              <a:t>återstående</a:t>
            </a:r>
            <a:r>
              <a:rPr lang="en-US" sz="2600" dirty="0"/>
              <a:t> LED </a:t>
            </a:r>
            <a:r>
              <a:rPr lang="en-US" sz="2600" dirty="0" err="1"/>
              <a:t>investering</a:t>
            </a:r>
            <a:r>
              <a:rPr lang="en-US" sz="2600" dirty="0"/>
              <a:t> (22 </a:t>
            </a:r>
            <a:r>
              <a:rPr lang="en-US" sz="2600" dirty="0" err="1"/>
              <a:t>lampor</a:t>
            </a:r>
            <a:r>
              <a:rPr lang="en-US" sz="2600" dirty="0"/>
              <a:t>).</a:t>
            </a:r>
          </a:p>
          <a:p>
            <a:r>
              <a:rPr lang="en-US" sz="2600" dirty="0" err="1"/>
              <a:t>Att</a:t>
            </a:r>
            <a:r>
              <a:rPr lang="en-US" sz="2600" dirty="0"/>
              <a:t> </a:t>
            </a:r>
            <a:r>
              <a:rPr lang="en-US" sz="2600" dirty="0" err="1"/>
              <a:t>styrelsen</a:t>
            </a:r>
            <a:r>
              <a:rPr lang="en-US" sz="2600" dirty="0"/>
              <a:t> </a:t>
            </a:r>
            <a:r>
              <a:rPr lang="en-US" sz="2600" dirty="0" err="1"/>
              <a:t>får</a:t>
            </a:r>
            <a:r>
              <a:rPr lang="en-US" sz="2600" dirty="0"/>
              <a:t> i </a:t>
            </a:r>
            <a:r>
              <a:rPr lang="en-US" sz="2600" dirty="0" err="1"/>
              <a:t>uppdrag</a:t>
            </a:r>
            <a:r>
              <a:rPr lang="en-US" sz="2600" dirty="0"/>
              <a:t> </a:t>
            </a:r>
            <a:r>
              <a:rPr lang="en-US" sz="2600" dirty="0" err="1"/>
              <a:t>att</a:t>
            </a:r>
            <a:r>
              <a:rPr lang="en-US" sz="2600" dirty="0"/>
              <a:t> om </a:t>
            </a:r>
            <a:r>
              <a:rPr lang="en-US" sz="2600" dirty="0" err="1"/>
              <a:t>möjligt</a:t>
            </a:r>
            <a:r>
              <a:rPr lang="en-US" sz="2600" dirty="0"/>
              <a:t> </a:t>
            </a:r>
            <a:r>
              <a:rPr lang="en-US" sz="2600" dirty="0" err="1"/>
              <a:t>köpa</a:t>
            </a:r>
            <a:r>
              <a:rPr lang="en-US" sz="2600" dirty="0"/>
              <a:t> in </a:t>
            </a:r>
            <a:r>
              <a:rPr lang="en-US" sz="2600" b="1" dirty="0"/>
              <a:t>Philips CW BGP307 </a:t>
            </a:r>
            <a:r>
              <a:rPr lang="en-US" sz="2600" dirty="0"/>
              <a:t>LED (</a:t>
            </a:r>
            <a:r>
              <a:rPr lang="en-US" sz="2600" dirty="0" err="1"/>
              <a:t>samma</a:t>
            </a:r>
            <a:r>
              <a:rPr lang="en-US" sz="2600" dirty="0"/>
              <a:t> </a:t>
            </a:r>
            <a:r>
              <a:rPr lang="en-US" sz="2600" dirty="0" err="1"/>
              <a:t>som</a:t>
            </a:r>
            <a:r>
              <a:rPr lang="en-US" sz="2600" dirty="0"/>
              <a:t> </a:t>
            </a:r>
            <a:r>
              <a:rPr lang="en-US" sz="2600" dirty="0" err="1"/>
              <a:t>på</a:t>
            </a:r>
            <a:r>
              <a:rPr lang="en-US" sz="2600" dirty="0"/>
              <a:t> Lv11+35) </a:t>
            </a:r>
            <a:r>
              <a:rPr lang="en-US" sz="2600" dirty="0" err="1"/>
              <a:t>och</a:t>
            </a:r>
            <a:r>
              <a:rPr lang="en-US" sz="2600" dirty="0"/>
              <a:t> i </a:t>
            </a:r>
            <a:r>
              <a:rPr lang="en-US" sz="2600" dirty="0" err="1"/>
              <a:t>andra</a:t>
            </a:r>
            <a:r>
              <a:rPr lang="en-US" sz="2600" dirty="0"/>
              <a:t> hand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så</a:t>
            </a:r>
            <a:r>
              <a:rPr lang="en-US" sz="2600" dirty="0"/>
              <a:t> </a:t>
            </a:r>
            <a:r>
              <a:rPr lang="en-US" sz="2600" b="1" dirty="0" err="1"/>
              <a:t>snarlik</a:t>
            </a:r>
            <a:r>
              <a:rPr lang="en-US" sz="2600" dirty="0"/>
              <a:t> </a:t>
            </a:r>
            <a:r>
              <a:rPr lang="en-US" sz="2600" dirty="0" err="1"/>
              <a:t>modell</a:t>
            </a:r>
            <a:r>
              <a:rPr lang="en-US" sz="2600" dirty="0"/>
              <a:t> </a:t>
            </a:r>
            <a:r>
              <a:rPr lang="en-US" sz="2600" dirty="0" err="1"/>
              <a:t>som</a:t>
            </a:r>
            <a:r>
              <a:rPr lang="en-US" sz="2600" dirty="0"/>
              <a:t> </a:t>
            </a:r>
            <a:r>
              <a:rPr lang="en-US" sz="2600" dirty="0" err="1"/>
              <a:t>möjligt</a:t>
            </a:r>
            <a:r>
              <a:rPr lang="en-US" sz="2600" dirty="0"/>
              <a:t> (</a:t>
            </a:r>
            <a:r>
              <a:rPr lang="en-US" sz="2600" dirty="0" err="1"/>
              <a:t>dvs</a:t>
            </a:r>
            <a:r>
              <a:rPr lang="en-US" sz="2600" dirty="0"/>
              <a:t> med </a:t>
            </a:r>
            <a:r>
              <a:rPr lang="en-US" sz="2600" dirty="0" err="1"/>
              <a:t>färgtemp</a:t>
            </a:r>
            <a:r>
              <a:rPr lang="en-US" sz="2600" dirty="0"/>
              <a:t> </a:t>
            </a:r>
            <a:r>
              <a:rPr lang="en-US" sz="2600" b="1" dirty="0"/>
              <a:t>3000K</a:t>
            </a:r>
            <a:r>
              <a:rPr lang="en-US" sz="2600" dirty="0"/>
              <a:t> </a:t>
            </a:r>
            <a:r>
              <a:rPr lang="en-US" sz="2600" dirty="0" err="1"/>
              <a:t>och</a:t>
            </a:r>
            <a:r>
              <a:rPr lang="en-US" sz="2600" dirty="0"/>
              <a:t> </a:t>
            </a:r>
            <a:r>
              <a:rPr lang="en-US" sz="2600" dirty="0" err="1"/>
              <a:t>ljusflöde</a:t>
            </a:r>
            <a:r>
              <a:rPr lang="en-US" sz="2600" dirty="0"/>
              <a:t> ca </a:t>
            </a:r>
            <a:r>
              <a:rPr lang="en-US" sz="2600" b="1" dirty="0"/>
              <a:t>4500lm</a:t>
            </a:r>
            <a:r>
              <a:rPr lang="en-US" sz="2600" dirty="0"/>
              <a:t>, </a:t>
            </a:r>
            <a:br>
              <a:rPr lang="en-US" sz="2600" dirty="0"/>
            </a:br>
            <a:r>
              <a:rPr lang="en-US" sz="2600" dirty="0" err="1"/>
              <a:t>helst</a:t>
            </a:r>
            <a:r>
              <a:rPr lang="en-US" sz="2600" dirty="0"/>
              <a:t> </a:t>
            </a:r>
            <a:r>
              <a:rPr lang="en-US" sz="2600" dirty="0" err="1"/>
              <a:t>även</a:t>
            </a:r>
            <a:r>
              <a:rPr lang="en-US" sz="2600" dirty="0"/>
              <a:t> med </a:t>
            </a:r>
            <a:r>
              <a:rPr lang="en-US" sz="2600" dirty="0" err="1"/>
              <a:t>automatisk</a:t>
            </a:r>
            <a:r>
              <a:rPr lang="en-US" sz="2600" dirty="0"/>
              <a:t> dimmer “DDF” </a:t>
            </a:r>
            <a:r>
              <a:rPr lang="en-US" sz="2600" dirty="0" err="1"/>
              <a:t>samt</a:t>
            </a:r>
            <a:r>
              <a:rPr lang="en-US" sz="2600" dirty="0"/>
              <a:t> </a:t>
            </a:r>
            <a:r>
              <a:rPr lang="en-US" sz="2600" dirty="0" err="1"/>
              <a:t>konstant</a:t>
            </a:r>
            <a:r>
              <a:rPr lang="en-US" sz="2600" dirty="0"/>
              <a:t> </a:t>
            </a:r>
            <a:r>
              <a:rPr lang="en-US" sz="2600" dirty="0" err="1"/>
              <a:t>ljus</a:t>
            </a:r>
            <a:r>
              <a:rPr lang="en-US" sz="2600" dirty="0"/>
              <a:t> “CLO”).</a:t>
            </a:r>
          </a:p>
          <a:p>
            <a:pPr marL="0" indent="0">
              <a:buNone/>
            </a:pPr>
            <a:br>
              <a:rPr lang="en-US" sz="2000" i="1" dirty="0">
                <a:solidFill>
                  <a:schemeClr val="bg1">
                    <a:lumMod val="50000"/>
                  </a:schemeClr>
                </a:solidFill>
              </a:rPr>
            </a:b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5555A-4DC3-5D82-E3F6-75938E86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BEFC-7735-69BE-7524-7C87A469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BB793-2A94-744A-56C8-FEB068D3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9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1CF5-84EB-ADB8-57BB-D1338373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+mn-lt"/>
              </a:rPr>
              <a:t>Referens</a:t>
            </a:r>
            <a:r>
              <a:rPr lang="en-US" dirty="0">
                <a:latin typeface="+mn-lt"/>
              </a:rPr>
              <a:t>-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material: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10697-BA21-637F-D006-BE077D0C9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60801"/>
            <a:ext cx="10515600" cy="222885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dirty="0"/>
              <a:t>-</a:t>
            </a:r>
            <a:r>
              <a:rPr lang="en-US" sz="4000" dirty="0" err="1"/>
              <a:t>Förslaget</a:t>
            </a:r>
            <a:r>
              <a:rPr lang="en-US" sz="4000" dirty="0"/>
              <a:t>  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Färgtemperatur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Datablad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Elprisnivåer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5ADBA-6214-DC6A-A703-A5658D3E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A13F3-4E0D-1EDD-6E63-6E7BCDB5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32FB2-5055-009E-9F48-40C56245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5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05FC-8419-0CD3-2ECA-CE7087A4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093"/>
          </a:xfrm>
        </p:spPr>
        <p:txBody>
          <a:bodyPr/>
          <a:lstStyle/>
          <a:p>
            <a:r>
              <a:rPr lang="en-US" sz="5400" dirty="0" err="1">
                <a:latin typeface="+mn-lt"/>
              </a:rPr>
              <a:t>Frågor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F2E63-6ED2-062F-C30B-81A62441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Varför</a:t>
            </a:r>
            <a:r>
              <a:rPr lang="en-US" sz="4000" dirty="0"/>
              <a:t> </a:t>
            </a:r>
            <a:r>
              <a:rPr lang="en-US" sz="4000" dirty="0" err="1"/>
              <a:t>byta</a:t>
            </a:r>
            <a:r>
              <a:rPr lang="en-US" sz="4000" dirty="0"/>
              <a:t> </a:t>
            </a:r>
            <a:r>
              <a:rPr lang="en-US" sz="4000" dirty="0" err="1"/>
              <a:t>lampor</a:t>
            </a:r>
            <a:r>
              <a:rPr lang="en-US" sz="4000" dirty="0"/>
              <a:t> nu?</a:t>
            </a:r>
          </a:p>
          <a:p>
            <a:r>
              <a:rPr lang="en-US" sz="4000" dirty="0" err="1"/>
              <a:t>Varför</a:t>
            </a:r>
            <a:r>
              <a:rPr lang="en-US" sz="4000" dirty="0"/>
              <a:t> LED?</a:t>
            </a:r>
          </a:p>
          <a:p>
            <a:r>
              <a:rPr lang="en-US" sz="4000" dirty="0" err="1"/>
              <a:t>Vilken</a:t>
            </a:r>
            <a:r>
              <a:rPr lang="en-US" sz="4000" dirty="0"/>
              <a:t> LED?</a:t>
            </a:r>
          </a:p>
          <a:p>
            <a:r>
              <a:rPr lang="en-US" sz="4000" dirty="0" err="1"/>
              <a:t>Varför</a:t>
            </a:r>
            <a:r>
              <a:rPr lang="en-US" sz="4000" dirty="0"/>
              <a:t> just </a:t>
            </a:r>
            <a:r>
              <a:rPr lang="en-US" sz="4000" dirty="0" err="1"/>
              <a:t>denna</a:t>
            </a:r>
            <a:r>
              <a:rPr lang="en-US" sz="4000" dirty="0"/>
              <a:t> LED?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A8947-C835-CEB7-34DD-BCA6178F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53B60-A689-9559-09F6-55709E14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34191-1975-52C1-EF13-9E5F8AD8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4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3AD2-57D4-4BC5-22EF-1256EE61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795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+mn-lt"/>
              </a:rPr>
              <a:t>Förslag</a:t>
            </a:r>
            <a:r>
              <a:rPr lang="en-US" sz="5400" dirty="0">
                <a:latin typeface="+mn-lt"/>
              </a:rPr>
              <a:t> &amp; </a:t>
            </a:r>
            <a:r>
              <a:rPr lang="en-US" sz="5400" dirty="0" err="1">
                <a:latin typeface="+mn-lt"/>
              </a:rPr>
              <a:t>motivering</a:t>
            </a:r>
            <a:r>
              <a:rPr lang="en-US" sz="5400" dirty="0">
                <a:latin typeface="+mn-lt"/>
              </a:rPr>
              <a:t> i </a:t>
            </a:r>
            <a:r>
              <a:rPr lang="en-US" sz="5400" dirty="0" err="1">
                <a:latin typeface="+mn-lt"/>
              </a:rPr>
              <a:t>mer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detalj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F7F39-26EF-CAC1-411A-208660C88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Välj</a:t>
            </a:r>
            <a:r>
              <a:rPr lang="en-US" b="1" dirty="0">
                <a:solidFill>
                  <a:srgbClr val="0070C0"/>
                </a:solidFill>
              </a:rPr>
              <a:t> Philips Clearway BGP307 LED45 830 </a:t>
            </a:r>
            <a:r>
              <a:rPr lang="en-US" dirty="0">
                <a:solidFill>
                  <a:srgbClr val="0070C0"/>
                </a:solidFill>
              </a:rPr>
              <a:t>för 118 </a:t>
            </a:r>
            <a:r>
              <a:rPr lang="en-US" dirty="0" err="1">
                <a:solidFill>
                  <a:srgbClr val="0070C0"/>
                </a:solidFill>
              </a:rPr>
              <a:t>kSEK</a:t>
            </a:r>
            <a:r>
              <a:rPr lang="en-US" dirty="0">
                <a:solidFill>
                  <a:srgbClr val="0070C0"/>
                </a:solidFill>
              </a:rPr>
              <a:t> (ink moms)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dirty="0" err="1"/>
              <a:t>pga</a:t>
            </a:r>
            <a:r>
              <a:rPr lang="en-US" dirty="0"/>
              <a:t> dessa </a:t>
            </a:r>
            <a:r>
              <a:rPr lang="en-US" dirty="0" err="1"/>
              <a:t>fördelar</a:t>
            </a:r>
            <a:r>
              <a:rPr lang="en-US" dirty="0"/>
              <a:t> </a:t>
            </a:r>
            <a:r>
              <a:rPr lang="en-US" b="1" dirty="0" err="1"/>
              <a:t>jämfört</a:t>
            </a:r>
            <a:r>
              <a:rPr lang="en-US" b="1" dirty="0"/>
              <a:t> med </a:t>
            </a:r>
            <a:r>
              <a:rPr lang="en-US" b="1" dirty="0" err="1"/>
              <a:t>Luxtella</a:t>
            </a:r>
            <a:r>
              <a:rPr lang="en-US" b="1" dirty="0"/>
              <a:t> </a:t>
            </a:r>
            <a:r>
              <a:rPr lang="en-US" dirty="0"/>
              <a:t>2MOD 4200LM 830 (99 </a:t>
            </a:r>
            <a:r>
              <a:rPr lang="en-US" dirty="0" err="1"/>
              <a:t>kSEK</a:t>
            </a:r>
            <a:r>
              <a:rPr lang="en-US" dirty="0"/>
              <a:t>)</a:t>
            </a:r>
          </a:p>
          <a:p>
            <a:r>
              <a:rPr lang="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Inbyggd automatisk nattdimmer (DDF) spar 30% under 5h/natt </a:t>
            </a:r>
          </a:p>
          <a:p>
            <a:r>
              <a:rPr lang="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Samma ljus </a:t>
            </a:r>
            <a:r>
              <a:rPr lang="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hela livslängden </a:t>
            </a:r>
            <a:r>
              <a:rPr lang="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(CLO)</a:t>
            </a:r>
          </a:p>
          <a:p>
            <a:r>
              <a:rPr lang="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Bättre tillgänglighet vid framtida lampbyten, </a:t>
            </a:r>
            <a:br>
              <a:rPr lang="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pga större och mer känt märke</a:t>
            </a:r>
          </a:p>
          <a:p>
            <a:r>
              <a:rPr lang="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Förmodligen bättre kvalitet</a:t>
            </a:r>
          </a:p>
          <a:p>
            <a:r>
              <a:rPr lang="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Ovanstående motiverar att betala 19 kSEK extra (</a:t>
            </a:r>
            <a:r>
              <a:rPr lang="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</a:t>
            </a:r>
            <a:r>
              <a:rPr lang="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moms) jämfört med Luxtella, eftersom</a:t>
            </a:r>
            <a:br>
              <a:rPr lang="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sv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Bara dimmern gör att vi tjänar in pris-skillnaden på </a:t>
            </a:r>
            <a:r>
              <a:rPr lang="sv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7-13</a:t>
            </a:r>
            <a:r>
              <a:rPr lang="sv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år </a:t>
            </a:r>
            <a:br>
              <a:rPr lang="sv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(om elpris-nivå </a:t>
            </a:r>
            <a:r>
              <a:rPr lang="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 lägre än lägsta av</a:t>
            </a:r>
            <a:r>
              <a:rPr lang="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2014-2023, och om LED håller så länge)</a:t>
            </a:r>
            <a:br>
              <a:rPr lang="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De </a:t>
            </a:r>
            <a:r>
              <a:rPr lang="sv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övriga fördelarna får vi </a:t>
            </a:r>
            <a:r>
              <a:rPr lang="sv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isåfall</a:t>
            </a:r>
            <a:r>
              <a:rPr lang="sv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”gratis”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2B1D9-A2C0-44E8-A977-5AD2ADC0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67E2C-0FD9-A6F4-AC84-EBCEE34C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6469E-BAFC-FD59-0062-4B623D23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2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3AD2-57D4-4BC5-22EF-1256EE61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795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+mn-lt"/>
              </a:rPr>
              <a:t>Vad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är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färgtemperatur</a:t>
            </a:r>
            <a:r>
              <a:rPr lang="en-US" sz="5400" dirty="0">
                <a:latin typeface="+mn-lt"/>
              </a:rPr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2B1D9-A2C0-44E8-A977-5AD2ADC0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67E2C-0FD9-A6F4-AC84-EBCEE34C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6469E-BAFC-FD59-0062-4B623D23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 descr="A wall with text and numbers&#10;&#10;Description automatically generated">
            <a:extLst>
              <a:ext uri="{FF2B5EF4-FFF2-40B4-BE49-F238E27FC236}">
                <a16:creationId xmlns:a16="http://schemas.microsoft.com/office/drawing/2014/main" id="{856204C3-8F1B-09F1-6886-EC707EDA2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4291"/>
            <a:ext cx="10249788" cy="36579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9AFE23-2002-691C-F651-5B16B1F6194B}"/>
              </a:ext>
            </a:extLst>
          </p:cNvPr>
          <p:cNvSpPr txBox="1"/>
          <p:nvPr/>
        </p:nvSpPr>
        <p:spPr>
          <a:xfrm>
            <a:off x="762000" y="1193800"/>
            <a:ext cx="8744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mått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hur</a:t>
            </a:r>
            <a:r>
              <a:rPr lang="en-US" sz="2400" dirty="0"/>
              <a:t> </a:t>
            </a:r>
            <a:r>
              <a:rPr lang="en-US" sz="2400" dirty="0" err="1"/>
              <a:t>varmt</a:t>
            </a:r>
            <a:r>
              <a:rPr lang="en-US" sz="2400" dirty="0"/>
              <a:t>/</a:t>
            </a:r>
            <a:r>
              <a:rPr lang="en-US" sz="2400" dirty="0" err="1"/>
              <a:t>gult</a:t>
            </a:r>
            <a:r>
              <a:rPr lang="en-US" sz="2400" dirty="0"/>
              <a:t>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kallt</a:t>
            </a:r>
            <a:r>
              <a:rPr lang="en-US" sz="2400" dirty="0"/>
              <a:t>/</a:t>
            </a:r>
            <a:r>
              <a:rPr lang="en-US" sz="2400" dirty="0" err="1"/>
              <a:t>vitt</a:t>
            </a:r>
            <a:r>
              <a:rPr lang="en-US" sz="2400" dirty="0"/>
              <a:t> </a:t>
            </a:r>
            <a:r>
              <a:rPr lang="en-US" sz="2400" dirty="0" err="1"/>
              <a:t>ljuset</a:t>
            </a:r>
            <a:r>
              <a:rPr lang="en-US" sz="2400" dirty="0"/>
              <a:t> </a:t>
            </a:r>
            <a:r>
              <a:rPr lang="en-US" sz="2400" dirty="0" err="1"/>
              <a:t>är</a:t>
            </a:r>
            <a:r>
              <a:rPr lang="en-US" sz="2400" dirty="0"/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Högre</a:t>
            </a:r>
            <a:r>
              <a:rPr lang="en-US" sz="2400" dirty="0"/>
              <a:t> </a:t>
            </a:r>
            <a:r>
              <a:rPr lang="en-US" sz="2400" dirty="0" err="1"/>
              <a:t>färgtemp</a:t>
            </a:r>
            <a:r>
              <a:rPr lang="en-US" sz="2400" dirty="0"/>
              <a:t> </a:t>
            </a:r>
            <a:r>
              <a:rPr lang="en-US" sz="2400" dirty="0" err="1"/>
              <a:t>betyder</a:t>
            </a:r>
            <a:r>
              <a:rPr lang="en-US" sz="2400" dirty="0"/>
              <a:t> </a:t>
            </a:r>
            <a:r>
              <a:rPr lang="en-US" sz="2400" dirty="0" err="1"/>
              <a:t>vitare</a:t>
            </a:r>
            <a:r>
              <a:rPr lang="en-US" sz="2400" dirty="0"/>
              <a:t>/</a:t>
            </a:r>
            <a:r>
              <a:rPr lang="en-US" sz="2400" dirty="0" err="1"/>
              <a:t>skarpare</a:t>
            </a:r>
            <a:r>
              <a:rPr lang="en-US" sz="2400" dirty="0"/>
              <a:t>/</a:t>
            </a:r>
            <a:r>
              <a:rPr lang="en-US" sz="2400" dirty="0" err="1"/>
              <a:t>tydligare</a:t>
            </a:r>
            <a:r>
              <a:rPr lang="en-US" sz="2400" dirty="0"/>
              <a:t> </a:t>
            </a:r>
            <a:r>
              <a:rPr lang="en-US" sz="2400" dirty="0" err="1"/>
              <a:t>ljus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3000K (</a:t>
            </a:r>
            <a:r>
              <a:rPr lang="en-US" sz="2400" dirty="0" err="1"/>
              <a:t>varmvit</a:t>
            </a:r>
            <a:r>
              <a:rPr lang="en-US" sz="2400" dirty="0"/>
              <a:t>) </a:t>
            </a:r>
            <a:r>
              <a:rPr lang="en-US" sz="2400" dirty="0" err="1"/>
              <a:t>är</a:t>
            </a:r>
            <a:r>
              <a:rPr lang="en-US" sz="2400" dirty="0"/>
              <a:t> </a:t>
            </a:r>
            <a:r>
              <a:rPr lang="en-US" sz="2400" dirty="0" err="1"/>
              <a:t>vad</a:t>
            </a:r>
            <a:r>
              <a:rPr lang="en-US" sz="2400" dirty="0"/>
              <a:t> </a:t>
            </a:r>
            <a:r>
              <a:rPr lang="en-US" sz="2400" dirty="0" err="1"/>
              <a:t>Bogfelts</a:t>
            </a:r>
            <a:r>
              <a:rPr lang="en-US" sz="2400" dirty="0"/>
              <a:t> </a:t>
            </a:r>
            <a:r>
              <a:rPr lang="en-US" sz="2400" dirty="0" err="1"/>
              <a:t>rekommenderar</a:t>
            </a:r>
            <a:r>
              <a:rPr lang="en-US" sz="2400" dirty="0"/>
              <a:t> i </a:t>
            </a:r>
            <a:r>
              <a:rPr lang="en-US" sz="2400" dirty="0" err="1"/>
              <a:t>bostadsområde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616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3AD2-57D4-4BC5-22EF-1256EE61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5" y="136525"/>
            <a:ext cx="3026415" cy="362993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</a:rPr>
              <a:t>Philips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Clearway BGP307 LED45 830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Offert</a:t>
            </a:r>
            <a:r>
              <a:rPr lang="en-US" sz="2400" dirty="0"/>
              <a:t>: 118 </a:t>
            </a:r>
            <a:r>
              <a:rPr lang="en-US" sz="2400" dirty="0" err="1"/>
              <a:t>kSEK</a:t>
            </a:r>
            <a:br>
              <a:rPr lang="en-US" sz="2400" dirty="0"/>
            </a:br>
            <a:r>
              <a:rPr lang="en-US" sz="2400" dirty="0"/>
              <a:t>ink moms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Referens</a:t>
            </a:r>
            <a:r>
              <a:rPr lang="en-US" sz="2400" dirty="0"/>
              <a:t>- installation </a:t>
            </a:r>
            <a:r>
              <a:rPr lang="en-US" sz="2400" dirty="0" err="1"/>
              <a:t>finns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Lv11+35</a:t>
            </a:r>
            <a:br>
              <a:rPr lang="en-US" sz="2400" dirty="0"/>
            </a:br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E8FBE3-A0AA-175E-F120-1A7E88AE0827}"/>
              </a:ext>
            </a:extLst>
          </p:cNvPr>
          <p:cNvGrpSpPr/>
          <p:nvPr/>
        </p:nvGrpSpPr>
        <p:grpSpPr>
          <a:xfrm>
            <a:off x="3515709" y="87762"/>
            <a:ext cx="8489731" cy="6682475"/>
            <a:chOff x="3515709" y="87762"/>
            <a:chExt cx="8489731" cy="6682475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6F9F7DF-D99A-336B-932A-907BD1D6D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709" y="87762"/>
              <a:ext cx="8489731" cy="6682475"/>
            </a:xfrm>
            <a:prstGeom prst="rect">
              <a:avLst/>
            </a:prstGeom>
          </p:spPr>
        </p:pic>
        <p:pic>
          <p:nvPicPr>
            <p:cNvPr id="9" name="Picture 8" descr="A close-up of a street light&#10;&#10;Description automatically generated">
              <a:extLst>
                <a:ext uri="{FF2B5EF4-FFF2-40B4-BE49-F238E27FC236}">
                  <a16:creationId xmlns:a16="http://schemas.microsoft.com/office/drawing/2014/main" id="{76640B7D-93DD-AF5F-FA7D-9BC392AF5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2819" y="133109"/>
              <a:ext cx="3002621" cy="2642306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A64A567-4014-A7D8-CEE2-F52F66789511}"/>
              </a:ext>
            </a:extLst>
          </p:cNvPr>
          <p:cNvSpPr txBox="1">
            <a:spLocks/>
          </p:cNvSpPr>
          <p:nvPr/>
        </p:nvSpPr>
        <p:spPr>
          <a:xfrm>
            <a:off x="9835053" y="0"/>
            <a:ext cx="3013840" cy="586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+mn-lt"/>
              </a:rPr>
              <a:t>Datablad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sid</a:t>
            </a:r>
            <a:r>
              <a:rPr lang="en-US" sz="2400" dirty="0">
                <a:latin typeface="+mn-lt"/>
              </a:rPr>
              <a:t> 1(2)</a:t>
            </a:r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EA634-D3B0-BA2C-DF6A-6117F2D9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953B8-6A36-9EC2-D0D3-877C08E2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6AEF9-4B8A-8A68-08DD-B9744458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16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7C78FD0-08EF-0553-11F5-2F281BF8E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525"/>
            <a:ext cx="5449613" cy="66950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7581D3-4592-9D61-9CFD-A769F686777D}"/>
              </a:ext>
            </a:extLst>
          </p:cNvPr>
          <p:cNvSpPr txBox="1">
            <a:spLocks/>
          </p:cNvSpPr>
          <p:nvPr/>
        </p:nvSpPr>
        <p:spPr>
          <a:xfrm>
            <a:off x="9835053" y="0"/>
            <a:ext cx="3013840" cy="586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+mn-lt"/>
              </a:rPr>
              <a:t>Datablad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sid</a:t>
            </a:r>
            <a:r>
              <a:rPr lang="en-US" sz="2400" dirty="0">
                <a:latin typeface="+mn-lt"/>
              </a:rPr>
              <a:t> 2(2)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68EE71-AB8F-D62C-5764-83E684B14E55}"/>
              </a:ext>
            </a:extLst>
          </p:cNvPr>
          <p:cNvSpPr txBox="1">
            <a:spLocks/>
          </p:cNvSpPr>
          <p:nvPr/>
        </p:nvSpPr>
        <p:spPr>
          <a:xfrm>
            <a:off x="340274" y="293374"/>
            <a:ext cx="2590800" cy="121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</a:rPr>
              <a:t>Philips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Clearway BGP307 LED45 830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4BB1B-4964-08EB-C942-F16AB39F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4D957-20C1-16BD-FE1D-6C768B1B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E94B1-8932-C40A-E04C-4E6AE6CD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60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3AD2-57D4-4BC5-22EF-1256EE61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5938"/>
            <a:ext cx="3176753" cy="3786461"/>
          </a:xfrm>
        </p:spPr>
        <p:txBody>
          <a:bodyPr>
            <a:noAutofit/>
          </a:bodyPr>
          <a:lstStyle/>
          <a:p>
            <a:r>
              <a:rPr lang="en-US" sz="2400" b="1" dirty="0" err="1">
                <a:latin typeface="+mn-lt"/>
              </a:rPr>
              <a:t>Luxtella</a:t>
            </a:r>
            <a:br>
              <a:rPr lang="en-US" sz="2400" dirty="0"/>
            </a:br>
            <a:r>
              <a:rPr lang="en-US" sz="2400" dirty="0"/>
              <a:t>2MOD 4200LM 830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Urspr</a:t>
            </a:r>
            <a:r>
              <a:rPr lang="en-US" sz="2400" dirty="0"/>
              <a:t> </a:t>
            </a:r>
            <a:r>
              <a:rPr lang="en-US" sz="2400" dirty="0" err="1"/>
              <a:t>offert</a:t>
            </a:r>
            <a:r>
              <a:rPr lang="en-US" sz="2400" dirty="0"/>
              <a:t>: 96 </a:t>
            </a:r>
            <a:r>
              <a:rPr lang="en-US" sz="2400" dirty="0" err="1"/>
              <a:t>kSEK</a:t>
            </a:r>
            <a:br>
              <a:rPr lang="en-US" sz="2400" dirty="0"/>
            </a:br>
            <a:r>
              <a:rPr lang="en-US" sz="2400" dirty="0"/>
              <a:t>Ny      </a:t>
            </a:r>
            <a:r>
              <a:rPr lang="en-US" sz="2400" dirty="0" err="1"/>
              <a:t>offert</a:t>
            </a:r>
            <a:r>
              <a:rPr lang="en-US" sz="2400" dirty="0"/>
              <a:t>: 99 </a:t>
            </a:r>
            <a:r>
              <a:rPr lang="en-US" sz="2400" dirty="0" err="1"/>
              <a:t>kSEK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ink moms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Referens</a:t>
            </a:r>
            <a:r>
              <a:rPr lang="en-US" sz="2400" dirty="0"/>
              <a:t>-installation </a:t>
            </a:r>
            <a:r>
              <a:rPr lang="en-US" sz="2400" dirty="0" err="1"/>
              <a:t>finns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Lv25.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62F0737-5C5D-7F47-2F61-5558D4390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91" y="65690"/>
            <a:ext cx="8854274" cy="637028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36547-8D70-22EB-9B89-0D4A381B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FDAAA-3C18-E5B9-39F7-3E412597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AACAF-F551-995C-67D6-128F63CF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5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817A-39C0-D5BF-6F91-CEB82DB1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325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+mn-lt"/>
              </a:rPr>
              <a:t>Elkostnader</a:t>
            </a:r>
            <a:r>
              <a:rPr lang="en-US" sz="5400" dirty="0">
                <a:latin typeface="+mn-lt"/>
              </a:rPr>
              <a:t> 2014-2023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059F8C-8E3A-824E-E9B3-FE3B40F7D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9371"/>
              </p:ext>
            </p:extLst>
          </p:nvPr>
        </p:nvGraphicFramePr>
        <p:xfrm>
          <a:off x="1009498" y="1468933"/>
          <a:ext cx="4465818" cy="4903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055">
                  <a:extLst>
                    <a:ext uri="{9D8B030D-6E8A-4147-A177-3AD203B41FA5}">
                      <a16:colId xmlns:a16="http://schemas.microsoft.com/office/drawing/2014/main" val="715617529"/>
                    </a:ext>
                  </a:extLst>
                </a:gridCol>
                <a:gridCol w="1773382">
                  <a:extLst>
                    <a:ext uri="{9D8B030D-6E8A-4147-A177-3AD203B41FA5}">
                      <a16:colId xmlns:a16="http://schemas.microsoft.com/office/drawing/2014/main" val="2316283503"/>
                    </a:ext>
                  </a:extLst>
                </a:gridCol>
                <a:gridCol w="1773381">
                  <a:extLst>
                    <a:ext uri="{9D8B030D-6E8A-4147-A177-3AD203B41FA5}">
                      <a16:colId xmlns:a16="http://schemas.microsoft.com/office/drawing/2014/main" val="1936860962"/>
                    </a:ext>
                  </a:extLst>
                </a:gridCol>
              </a:tblGrid>
              <a:tr h="262115">
                <a:tc>
                  <a:txBody>
                    <a:bodyPr/>
                    <a:lstStyle/>
                    <a:p>
                      <a:r>
                        <a:rPr lang="en-US" dirty="0" err="1"/>
                        <a:t>År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Elkostnad</a:t>
                      </a:r>
                      <a:r>
                        <a:rPr lang="en-US" dirty="0"/>
                        <a:t> [</a:t>
                      </a:r>
                      <a:r>
                        <a:rPr lang="en-US" dirty="0" err="1"/>
                        <a:t>kSEK</a:t>
                      </a:r>
                      <a:r>
                        <a:rPr lang="en-US" dirty="0"/>
                        <a:t>] ink 25% moms </a:t>
                      </a:r>
                      <a:br>
                        <a:rPr lang="en-US" dirty="0"/>
                      </a:br>
                      <a:r>
                        <a:rPr lang="en-US" dirty="0" err="1"/>
                        <a:t>enl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årsredovisn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Elkostnad</a:t>
                      </a:r>
                      <a:r>
                        <a:rPr lang="en-US" dirty="0"/>
                        <a:t> [</a:t>
                      </a:r>
                      <a:r>
                        <a:rPr lang="en-US" dirty="0" err="1"/>
                        <a:t>kSEK</a:t>
                      </a:r>
                      <a:r>
                        <a:rPr lang="en-US" dirty="0"/>
                        <a:t>] ex moms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316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22,500 </a:t>
                      </a:r>
                      <a:r>
                        <a:rPr lang="en-US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uppskattat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53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34,237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27,4 =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83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25,275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757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19,770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8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22,057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30437"/>
                  </a:ext>
                </a:extLst>
              </a:tr>
              <a:tr h="4025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21,149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25239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18,258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847078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17,683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14,1 =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144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18,622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1208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19,073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58103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A6571E-5C95-4893-028A-236AA256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977E0-0B5E-9178-F142-F365C9BA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23023-5A45-4687-61ED-CFAD29AB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53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817A-39C0-D5BF-6F91-CEB82DB1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latin typeface="+mn-lt"/>
              </a:rPr>
              <a:t>Versionshistorik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72E4B-B341-615B-A2A3-A5E462FC1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v4, 2023-12-09 </a:t>
            </a:r>
          </a:p>
          <a:p>
            <a:r>
              <a:rPr lang="en-US" sz="2000" dirty="0"/>
              <a:t>v5, 2023-12-10: </a:t>
            </a:r>
            <a:r>
              <a:rPr lang="en-US" sz="2000" dirty="0" err="1"/>
              <a:t>sid</a:t>
            </a:r>
            <a:r>
              <a:rPr lang="en-US" sz="2000" dirty="0"/>
              <a:t> 2 pkt2: </a:t>
            </a:r>
            <a:r>
              <a:rPr lang="en-US" sz="2000" dirty="0" err="1"/>
              <a:t>adderat</a:t>
            </a:r>
            <a:r>
              <a:rPr lang="en-US" sz="2000" dirty="0"/>
              <a:t> “</a:t>
            </a:r>
            <a:r>
              <a:rPr lang="en-US" sz="2000" dirty="0" err="1"/>
              <a:t>maj</a:t>
            </a:r>
            <a:r>
              <a:rPr lang="en-US" sz="2000" dirty="0"/>
              <a:t>”, </a:t>
            </a:r>
            <a:r>
              <a:rPr lang="en-US" sz="2000" dirty="0" err="1"/>
              <a:t>sid</a:t>
            </a:r>
            <a:r>
              <a:rPr lang="en-US" sz="2000" dirty="0"/>
              <a:t> 2 pkt 5: </a:t>
            </a:r>
            <a:r>
              <a:rPr lang="en-US" sz="2000" dirty="0" err="1"/>
              <a:t>adderat</a:t>
            </a:r>
            <a:r>
              <a:rPr lang="en-US" sz="2000" dirty="0"/>
              <a:t> “</a:t>
            </a:r>
            <a:r>
              <a:rPr lang="en-US" sz="2000" dirty="0" err="1"/>
              <a:t>från</a:t>
            </a:r>
            <a:r>
              <a:rPr lang="en-US" sz="2000" dirty="0"/>
              <a:t> </a:t>
            </a:r>
            <a:r>
              <a:rPr lang="en-US" sz="2000" dirty="0" err="1"/>
              <a:t>Bogfelts</a:t>
            </a:r>
            <a:r>
              <a:rPr lang="en-US" sz="2000" dirty="0"/>
              <a:t>”, </a:t>
            </a:r>
            <a:r>
              <a:rPr lang="en-US" sz="2000" dirty="0" err="1"/>
              <a:t>adderat</a:t>
            </a:r>
            <a:r>
              <a:rPr lang="en-US" sz="2000" dirty="0"/>
              <a:t> “BGP”, </a:t>
            </a:r>
            <a:r>
              <a:rPr lang="en-US" sz="2000" dirty="0" err="1"/>
              <a:t>korrigerat</a:t>
            </a:r>
            <a:r>
              <a:rPr lang="en-US" sz="2000" dirty="0"/>
              <a:t> 3500lm-&gt;4500lm, </a:t>
            </a:r>
            <a:br>
              <a:rPr lang="en-US" sz="2000" dirty="0"/>
            </a:br>
            <a:r>
              <a:rPr lang="en-US" sz="2000" dirty="0" err="1"/>
              <a:t>sid</a:t>
            </a:r>
            <a:r>
              <a:rPr lang="en-US" sz="2000" dirty="0"/>
              <a:t> 4: </a:t>
            </a:r>
            <a:r>
              <a:rPr lang="en-US" sz="2000" dirty="0" err="1"/>
              <a:t>adderat</a:t>
            </a:r>
            <a:r>
              <a:rPr lang="en-US" sz="2000" dirty="0"/>
              <a:t> pkt 4 (</a:t>
            </a:r>
            <a:r>
              <a:rPr lang="en-US" sz="2000" dirty="0" err="1"/>
              <a:t>bättre</a:t>
            </a:r>
            <a:r>
              <a:rPr lang="en-US" sz="2000" dirty="0"/>
              <a:t> </a:t>
            </a:r>
            <a:r>
              <a:rPr lang="en-US" sz="2000" dirty="0" err="1"/>
              <a:t>ljus</a:t>
            </a:r>
            <a:r>
              <a:rPr lang="en-US" sz="2000" dirty="0"/>
              <a:t>), </a:t>
            </a:r>
            <a:r>
              <a:rPr lang="en-US" sz="2000" dirty="0" err="1"/>
              <a:t>adderat</a:t>
            </a:r>
            <a:r>
              <a:rPr lang="en-US" sz="2000" dirty="0"/>
              <a:t> p14 (ref </a:t>
            </a:r>
            <a:r>
              <a:rPr lang="en-US" sz="2000" dirty="0" err="1"/>
              <a:t>kunder</a:t>
            </a:r>
            <a:r>
              <a:rPr lang="en-US" sz="2000" dirty="0"/>
              <a:t>). </a:t>
            </a:r>
            <a:br>
              <a:rPr lang="en-US" sz="2000" dirty="0"/>
            </a:br>
            <a:r>
              <a:rPr lang="en-US" sz="2000" dirty="0"/>
              <a:t>Sid2, pkt 6 &amp; sid7: </a:t>
            </a:r>
            <a:r>
              <a:rPr lang="en-US" sz="2000" dirty="0" err="1"/>
              <a:t>adderat</a:t>
            </a:r>
            <a:r>
              <a:rPr lang="en-US" sz="2000" dirty="0"/>
              <a:t> “ca” för Ph vs </a:t>
            </a:r>
            <a:r>
              <a:rPr lang="en-US" sz="2000" dirty="0" err="1"/>
              <a:t>Luxt</a:t>
            </a:r>
            <a:r>
              <a:rPr lang="en-US" sz="2000" dirty="0"/>
              <a:t> </a:t>
            </a:r>
            <a:r>
              <a:rPr lang="en-US" sz="2000" dirty="0" err="1"/>
              <a:t>pga</a:t>
            </a:r>
            <a:r>
              <a:rPr lang="en-US" sz="2000" dirty="0"/>
              <a:t> </a:t>
            </a:r>
            <a:r>
              <a:rPr lang="en-US" sz="2000" dirty="0" err="1"/>
              <a:t>osäkerhet</a:t>
            </a:r>
            <a:r>
              <a:rPr lang="en-US" sz="2000" dirty="0"/>
              <a:t> i </a:t>
            </a:r>
            <a:r>
              <a:rPr lang="en-US" sz="2000" dirty="0" err="1"/>
              <a:t>ber</a:t>
            </a:r>
            <a:r>
              <a:rPr lang="en-US" sz="2000" dirty="0"/>
              <a:t> </a:t>
            </a:r>
            <a:r>
              <a:rPr lang="en-US" sz="2000" dirty="0" err="1"/>
              <a:t>pga</a:t>
            </a:r>
            <a:r>
              <a:rPr lang="en-US" sz="2000" dirty="0"/>
              <a:t> </a:t>
            </a:r>
            <a:r>
              <a:rPr lang="en-US" sz="2000" dirty="0" err="1"/>
              <a:t>osäker</a:t>
            </a:r>
            <a:r>
              <a:rPr lang="en-US" sz="2000" dirty="0"/>
              <a:t> </a:t>
            </a:r>
            <a:r>
              <a:rPr lang="en-US" sz="2000" dirty="0" err="1"/>
              <a:t>förbr</a:t>
            </a:r>
            <a:r>
              <a:rPr lang="en-US" sz="2000" dirty="0"/>
              <a:t> hos halogen</a:t>
            </a:r>
          </a:p>
          <a:p>
            <a:r>
              <a:rPr lang="en-US" sz="2000" dirty="0"/>
              <a:t>v6, 2023-12-11: </a:t>
            </a:r>
            <a:r>
              <a:rPr lang="en-US" sz="2000" dirty="0" err="1"/>
              <a:t>Adderat</a:t>
            </a:r>
            <a:r>
              <a:rPr lang="en-US" sz="2000" dirty="0"/>
              <a:t> moms </a:t>
            </a:r>
            <a:r>
              <a:rPr lang="en-US" sz="2000" dirty="0" err="1"/>
              <a:t>på</a:t>
            </a:r>
            <a:r>
              <a:rPr lang="en-US" sz="2000" dirty="0"/>
              <a:t> lamp-</a:t>
            </a:r>
            <a:r>
              <a:rPr lang="en-US" sz="2000" dirty="0" err="1"/>
              <a:t>inköp</a:t>
            </a:r>
            <a:r>
              <a:rPr lang="en-US" sz="2000" dirty="0"/>
              <a:t>, men </a:t>
            </a:r>
            <a:r>
              <a:rPr lang="en-US" sz="2000" dirty="0" err="1"/>
              <a:t>ej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(</a:t>
            </a:r>
            <a:r>
              <a:rPr lang="en-US" sz="2000" dirty="0" err="1"/>
              <a:t>pga</a:t>
            </a:r>
            <a:r>
              <a:rPr lang="en-US" sz="2000" dirty="0"/>
              <a:t> </a:t>
            </a:r>
            <a:r>
              <a:rPr lang="en-US" sz="2000" dirty="0" err="1"/>
              <a:t>kvittas</a:t>
            </a:r>
            <a:r>
              <a:rPr lang="en-US" sz="2000" dirty="0"/>
              <a:t> mot </a:t>
            </a:r>
            <a:r>
              <a:rPr lang="en-US" sz="2000" dirty="0" err="1"/>
              <a:t>medlemsavg</a:t>
            </a:r>
            <a:r>
              <a:rPr lang="en-US" sz="2000" dirty="0"/>
              <a:t>). </a:t>
            </a:r>
            <a:r>
              <a:rPr lang="en-US" sz="2000" dirty="0" err="1"/>
              <a:t>Räknat</a:t>
            </a:r>
            <a:r>
              <a:rPr lang="en-US" sz="2000" dirty="0"/>
              <a:t> om </a:t>
            </a:r>
            <a:r>
              <a:rPr lang="en-US" sz="2000" dirty="0" err="1"/>
              <a:t>allt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påverkas</a:t>
            </a:r>
            <a:r>
              <a:rPr lang="en-US" sz="2000" dirty="0"/>
              <a:t> av det. </a:t>
            </a:r>
            <a:r>
              <a:rPr lang="en-US" sz="2000" dirty="0" err="1"/>
              <a:t>Adderat</a:t>
            </a:r>
            <a:r>
              <a:rPr lang="en-US" sz="2000" dirty="0"/>
              <a:t> </a:t>
            </a:r>
            <a:r>
              <a:rPr lang="en-US" sz="2000" dirty="0" err="1"/>
              <a:t>sid</a:t>
            </a:r>
            <a:r>
              <a:rPr lang="en-US" sz="2000" dirty="0"/>
              <a:t> 4 om moms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sid</a:t>
            </a:r>
            <a:r>
              <a:rPr lang="en-US" sz="2000" dirty="0"/>
              <a:t> 16 om </a:t>
            </a:r>
            <a:r>
              <a:rPr lang="en-US" sz="2000" dirty="0" err="1"/>
              <a:t>el</a:t>
            </a:r>
            <a:r>
              <a:rPr lang="en-US" sz="2000" dirty="0"/>
              <a:t>-historic</a:t>
            </a:r>
          </a:p>
          <a:p>
            <a:r>
              <a:rPr lang="en-US" sz="2000" dirty="0"/>
              <a:t>v7, 2023-12-12:sid2, pkt2: 2022-&gt;2023, pkt 3+4+5 </a:t>
            </a:r>
            <a:r>
              <a:rPr lang="en-US" sz="2000" dirty="0" err="1"/>
              <a:t>förtydligad</a:t>
            </a:r>
            <a:r>
              <a:rPr lang="en-US" sz="2000" dirty="0"/>
              <a:t>,  </a:t>
            </a:r>
            <a:r>
              <a:rPr lang="en-US" sz="2000" dirty="0" err="1"/>
              <a:t>sid</a:t>
            </a:r>
            <a:r>
              <a:rPr lang="en-US" sz="2000" dirty="0"/>
              <a:t> 5: 2-&gt;3 </a:t>
            </a:r>
            <a:r>
              <a:rPr lang="en-US" sz="2000" dirty="0" err="1"/>
              <a:t>trasiga</a:t>
            </a:r>
            <a:r>
              <a:rPr lang="en-US" sz="2000" dirty="0"/>
              <a:t>, sid10 rad 4: </a:t>
            </a:r>
            <a:r>
              <a:rPr lang="en-US" sz="2000" dirty="0" err="1"/>
              <a:t>lins</a:t>
            </a:r>
            <a:r>
              <a:rPr lang="en-US" sz="2000" dirty="0"/>
              <a:t> </a:t>
            </a:r>
            <a:r>
              <a:rPr lang="en-US" sz="2000" dirty="0" err="1"/>
              <a:t>omformulerat</a:t>
            </a:r>
            <a:r>
              <a:rPr lang="en-US" sz="2000" dirty="0"/>
              <a:t>, </a:t>
            </a:r>
            <a:r>
              <a:rPr lang="en-US" sz="2000" dirty="0" err="1"/>
              <a:t>sid</a:t>
            </a:r>
            <a:r>
              <a:rPr lang="en-US" sz="2000" dirty="0"/>
              <a:t> 14: hade </a:t>
            </a:r>
            <a:r>
              <a:rPr lang="en-US" sz="2000" dirty="0" err="1"/>
              <a:t>kastat</a:t>
            </a:r>
            <a:r>
              <a:rPr lang="en-US" sz="2000" dirty="0"/>
              <a:t> om </a:t>
            </a:r>
            <a:r>
              <a:rPr lang="en-US" sz="2000" dirty="0" err="1"/>
              <a:t>nytt</a:t>
            </a:r>
            <a:r>
              <a:rPr lang="en-US" sz="2000" dirty="0"/>
              <a:t> o </a:t>
            </a:r>
            <a:r>
              <a:rPr lang="en-US" sz="2000" dirty="0" err="1"/>
              <a:t>gammalt</a:t>
            </a:r>
            <a:r>
              <a:rPr lang="en-US" sz="2000" dirty="0"/>
              <a:t> </a:t>
            </a:r>
            <a:r>
              <a:rPr lang="en-US" sz="2000" dirty="0" err="1"/>
              <a:t>offert</a:t>
            </a:r>
            <a:r>
              <a:rPr lang="en-US" sz="2000" dirty="0"/>
              <a:t> pris för </a:t>
            </a:r>
            <a:r>
              <a:rPr lang="en-US" sz="2000" dirty="0" err="1"/>
              <a:t>Luxtella</a:t>
            </a:r>
            <a:r>
              <a:rPr lang="en-US" sz="2000" dirty="0"/>
              <a:t>. </a:t>
            </a:r>
            <a:r>
              <a:rPr lang="en-US" sz="2000" dirty="0" err="1"/>
              <a:t>Adderat</a:t>
            </a:r>
            <a:r>
              <a:rPr lang="en-US" sz="2000" dirty="0"/>
              <a:t>  </a:t>
            </a:r>
            <a:r>
              <a:rPr lang="en-US" sz="2000" dirty="0" err="1"/>
              <a:t>sid</a:t>
            </a:r>
            <a:r>
              <a:rPr lang="en-US" sz="2000" dirty="0"/>
              <a:t> 10 med </a:t>
            </a:r>
            <a:r>
              <a:rPr lang="en-US" sz="2000" dirty="0" err="1"/>
              <a:t>grafer</a:t>
            </a:r>
            <a:r>
              <a:rPr lang="en-US" sz="2000" dirty="0"/>
              <a:t>,  </a:t>
            </a:r>
            <a:r>
              <a:rPr lang="en-US" sz="2000" dirty="0" err="1"/>
              <a:t>sid</a:t>
            </a:r>
            <a:r>
              <a:rPr lang="en-US" sz="2000" dirty="0"/>
              <a:t> 12: Sista </a:t>
            </a:r>
            <a:r>
              <a:rPr lang="en-US" sz="2000" dirty="0" err="1"/>
              <a:t>punkten</a:t>
            </a:r>
            <a:r>
              <a:rPr lang="en-US" sz="2000" dirty="0"/>
              <a:t> </a:t>
            </a:r>
            <a:r>
              <a:rPr lang="en-US" sz="2000" dirty="0" err="1"/>
              <a:t>förtydligad</a:t>
            </a:r>
            <a:r>
              <a:rPr lang="en-US" sz="2000" dirty="0"/>
              <a:t>, </a:t>
            </a:r>
            <a:r>
              <a:rPr lang="en-US" sz="2000" dirty="0" err="1"/>
              <a:t>sid</a:t>
            </a:r>
            <a:r>
              <a:rPr lang="en-US" sz="2000" dirty="0"/>
              <a:t> 17: </a:t>
            </a:r>
            <a:r>
              <a:rPr lang="en-US" sz="2000" dirty="0" err="1"/>
              <a:t>Adderar</a:t>
            </a:r>
            <a:r>
              <a:rPr lang="en-US" sz="2000" dirty="0"/>
              <a:t> </a:t>
            </a:r>
            <a:r>
              <a:rPr lang="en-US" sz="2000" dirty="0" err="1"/>
              <a:t>samf</a:t>
            </a:r>
            <a:r>
              <a:rPr lang="en-US" sz="2000" dirty="0"/>
              <a:t>.</a:t>
            </a:r>
          </a:p>
          <a:p>
            <a:r>
              <a:rPr lang="en-US" sz="2000" dirty="0"/>
              <a:t>v8, 2023-12-13: Bara </a:t>
            </a:r>
            <a:r>
              <a:rPr lang="en-US" sz="2000" dirty="0" err="1"/>
              <a:t>ändrat</a:t>
            </a:r>
            <a:r>
              <a:rPr lang="en-US" sz="2000" dirty="0"/>
              <a:t> </a:t>
            </a:r>
            <a:r>
              <a:rPr lang="en-US" sz="2000" dirty="0" err="1"/>
              <a:t>ordning</a:t>
            </a:r>
            <a:r>
              <a:rPr lang="en-US" sz="2000" dirty="0"/>
              <a:t> för </a:t>
            </a:r>
            <a:r>
              <a:rPr lang="en-US" sz="2000" dirty="0" err="1"/>
              <a:t>tydligare</a:t>
            </a:r>
            <a:r>
              <a:rPr lang="en-US" sz="2000" dirty="0"/>
              <a:t> </a:t>
            </a:r>
            <a:r>
              <a:rPr lang="en-US" sz="2000" dirty="0" err="1"/>
              <a:t>flöde</a:t>
            </a:r>
            <a:r>
              <a:rPr lang="en-US" sz="2000" dirty="0"/>
              <a:t> </a:t>
            </a:r>
            <a:r>
              <a:rPr lang="en-US" sz="2000" dirty="0" err="1"/>
              <a:t>från</a:t>
            </a:r>
            <a:r>
              <a:rPr lang="en-US" sz="2000" dirty="0"/>
              <a:t> summering </a:t>
            </a:r>
            <a:r>
              <a:rPr lang="en-US" sz="2000" dirty="0" err="1"/>
              <a:t>och</a:t>
            </a:r>
            <a:r>
              <a:rPr lang="en-US" sz="2000" dirty="0"/>
              <a:t> sedan </a:t>
            </a:r>
            <a:r>
              <a:rPr lang="en-US" sz="2000" dirty="0" err="1"/>
              <a:t>stegvis</a:t>
            </a:r>
            <a:r>
              <a:rPr lang="en-US" sz="2000" dirty="0"/>
              <a:t> </a:t>
            </a:r>
            <a:r>
              <a:rPr lang="en-US" sz="2000" dirty="0" err="1"/>
              <a:t>varför</a:t>
            </a:r>
            <a:r>
              <a:rPr lang="en-US" sz="2000" dirty="0"/>
              <a:t>, </a:t>
            </a:r>
            <a:r>
              <a:rPr lang="en-US" sz="2000" dirty="0" err="1"/>
              <a:t>varför</a:t>
            </a:r>
            <a:endParaRPr lang="en-US" sz="2000" dirty="0"/>
          </a:p>
          <a:p>
            <a:r>
              <a:rPr lang="en-US" sz="2000" dirty="0"/>
              <a:t>v9, 2023-12-28: </a:t>
            </a:r>
            <a:r>
              <a:rPr lang="en-US" sz="2000" dirty="0" err="1"/>
              <a:t>Adderat</a:t>
            </a:r>
            <a:r>
              <a:rPr lang="en-US" sz="2000" dirty="0"/>
              <a:t> p18 (</a:t>
            </a:r>
            <a:r>
              <a:rPr lang="en-US" sz="2000" dirty="0" err="1"/>
              <a:t>färgtemp</a:t>
            </a:r>
            <a:r>
              <a:rPr lang="en-US" sz="2000" dirty="0"/>
              <a:t>). Sid3, pkt1: </a:t>
            </a:r>
            <a:r>
              <a:rPr lang="en-US" sz="2000" dirty="0" err="1"/>
              <a:t>nämnt</a:t>
            </a:r>
            <a:r>
              <a:rPr lang="en-US" sz="2000" dirty="0"/>
              <a:t> UH plan</a:t>
            </a:r>
          </a:p>
          <a:p>
            <a:r>
              <a:rPr lang="en-US" sz="2000" dirty="0"/>
              <a:t>V10, 2024-01-02: </a:t>
            </a:r>
            <a:r>
              <a:rPr lang="en-US" sz="2000" dirty="0" err="1"/>
              <a:t>Adderat</a:t>
            </a:r>
            <a:r>
              <a:rPr lang="en-US" sz="2000" dirty="0"/>
              <a:t> p6 (</a:t>
            </a:r>
            <a:r>
              <a:rPr lang="en-US" sz="2000" dirty="0" err="1"/>
              <a:t>graf</a:t>
            </a:r>
            <a:r>
              <a:rPr lang="en-US" sz="2000" dirty="0"/>
              <a:t> intro)</a:t>
            </a:r>
          </a:p>
          <a:p>
            <a:r>
              <a:rPr lang="en-US" sz="2000" dirty="0"/>
              <a:t>V11, 2024-01-22: </a:t>
            </a:r>
            <a:r>
              <a:rPr lang="en-US" sz="2000" dirty="0" err="1"/>
              <a:t>Adderat</a:t>
            </a:r>
            <a:r>
              <a:rPr lang="en-US" sz="2000" dirty="0"/>
              <a:t> p3 (</a:t>
            </a:r>
            <a:r>
              <a:rPr lang="en-US" sz="2000" dirty="0" err="1"/>
              <a:t>brasklapp</a:t>
            </a:r>
            <a:r>
              <a:rPr lang="en-US" sz="2000" dirty="0"/>
              <a:t>). </a:t>
            </a:r>
            <a:r>
              <a:rPr lang="en-US" sz="2000" dirty="0" err="1"/>
              <a:t>Adderat</a:t>
            </a:r>
            <a:r>
              <a:rPr lang="en-US" sz="2000" dirty="0"/>
              <a:t> </a:t>
            </a:r>
            <a:r>
              <a:rPr lang="en-US" sz="2000" dirty="0" err="1"/>
              <a:t>teortiskt</a:t>
            </a:r>
            <a:r>
              <a:rPr lang="en-US" sz="2000" dirty="0"/>
              <a:t> LED-alt “Max ram 160”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sid</a:t>
            </a:r>
            <a:r>
              <a:rPr lang="en-US" sz="2000" dirty="0"/>
              <a:t> 8 </a:t>
            </a:r>
            <a:r>
              <a:rPr lang="en-US" sz="2000" dirty="0" err="1"/>
              <a:t>grafen</a:t>
            </a:r>
            <a:r>
              <a:rPr lang="en-US" sz="2000" dirty="0"/>
              <a:t>. </a:t>
            </a:r>
            <a:r>
              <a:rPr lang="en-US" sz="2000" dirty="0" err="1"/>
              <a:t>Adderat</a:t>
            </a:r>
            <a:r>
              <a:rPr lang="en-US" sz="2000" dirty="0"/>
              <a:t> p17+18 ang </a:t>
            </a:r>
            <a:r>
              <a:rPr lang="en-US" sz="2000" dirty="0" err="1"/>
              <a:t>beslut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5E5CA-1089-9D8F-131A-C0384547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0DA82-4E04-BBF3-6539-D84E2823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9EE62-EAD4-375D-7653-02081E13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2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F9AF-AFF0-E8EE-9439-DBB32816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Brasklapp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91486-078C-6933-7F95-FE886F987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Presentationen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baserad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två</a:t>
            </a:r>
            <a:r>
              <a:rPr lang="en-US" dirty="0"/>
              <a:t> </a:t>
            </a:r>
            <a:r>
              <a:rPr lang="en-US" dirty="0" err="1"/>
              <a:t>offerter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Bogfelts</a:t>
            </a:r>
            <a:r>
              <a:rPr lang="en-US" dirty="0"/>
              <a:t>.</a:t>
            </a:r>
          </a:p>
          <a:p>
            <a:r>
              <a:rPr lang="en-US" dirty="0" err="1"/>
              <a:t>Bogfelts</a:t>
            </a:r>
            <a:r>
              <a:rPr lang="en-US" dirty="0"/>
              <a:t> </a:t>
            </a:r>
            <a:r>
              <a:rPr lang="en-US" dirty="0" err="1"/>
              <a:t>meddelade</a:t>
            </a:r>
            <a:r>
              <a:rPr lang="en-US" dirty="0"/>
              <a:t> dock </a:t>
            </a:r>
            <a:r>
              <a:rPr lang="en-US" dirty="0" err="1"/>
              <a:t>oväntat</a:t>
            </a:r>
            <a:r>
              <a:rPr lang="en-US" dirty="0"/>
              <a:t> (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utan</a:t>
            </a:r>
            <a:r>
              <a:rPr lang="en-US" dirty="0"/>
              <a:t> </a:t>
            </a:r>
            <a:r>
              <a:rPr lang="en-US" dirty="0" err="1"/>
              <a:t>motivering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den 16 Jan </a:t>
            </a:r>
            <a:r>
              <a:rPr lang="en-US" dirty="0" err="1"/>
              <a:t>att</a:t>
            </a:r>
            <a:r>
              <a:rPr lang="en-US" dirty="0"/>
              <a:t> de </a:t>
            </a:r>
            <a:r>
              <a:rPr lang="en-US" dirty="0" err="1"/>
              <a:t>drar</a:t>
            </a:r>
            <a:r>
              <a:rPr lang="en-US" dirty="0"/>
              <a:t> sig </a:t>
            </a:r>
            <a:r>
              <a:rPr lang="en-US" dirty="0" err="1"/>
              <a:t>ur</a:t>
            </a:r>
            <a:r>
              <a:rPr lang="en-US" dirty="0"/>
              <a:t> </a:t>
            </a:r>
            <a:r>
              <a:rPr lang="en-US" dirty="0" err="1"/>
              <a:t>upphandlingen</a:t>
            </a:r>
            <a:r>
              <a:rPr lang="en-US" dirty="0"/>
              <a:t>.</a:t>
            </a:r>
          </a:p>
          <a:p>
            <a:r>
              <a:rPr lang="en-US" dirty="0" err="1"/>
              <a:t>Därmed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vi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lova</a:t>
            </a:r>
            <a:r>
              <a:rPr lang="en-US" dirty="0"/>
              <a:t> </a:t>
            </a:r>
            <a:r>
              <a:rPr lang="en-US" dirty="0" err="1"/>
              <a:t>exakt</a:t>
            </a:r>
            <a:r>
              <a:rPr lang="en-US" dirty="0"/>
              <a:t> </a:t>
            </a:r>
            <a:r>
              <a:rPr lang="en-US" dirty="0" err="1"/>
              <a:t>vilka</a:t>
            </a:r>
            <a:r>
              <a:rPr lang="en-US" dirty="0"/>
              <a:t> modeler vi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offert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vad</a:t>
            </a:r>
            <a:r>
              <a:rPr lang="en-US" dirty="0"/>
              <a:t> det </a:t>
            </a:r>
            <a:r>
              <a:rPr lang="en-US" dirty="0" err="1"/>
              <a:t>exakta</a:t>
            </a:r>
            <a:r>
              <a:rPr lang="en-US" dirty="0"/>
              <a:t> </a:t>
            </a:r>
            <a:r>
              <a:rPr lang="en-US" dirty="0" err="1"/>
              <a:t>priset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.</a:t>
            </a:r>
          </a:p>
          <a:p>
            <a:r>
              <a:rPr lang="en-US" dirty="0" err="1"/>
              <a:t>Utredningen</a:t>
            </a:r>
            <a:r>
              <a:rPr lang="en-US" dirty="0"/>
              <a:t> </a:t>
            </a:r>
            <a:r>
              <a:rPr lang="en-US" dirty="0" err="1"/>
              <a:t>bör</a:t>
            </a:r>
            <a:r>
              <a:rPr lang="en-US" dirty="0"/>
              <a:t> </a:t>
            </a:r>
            <a:r>
              <a:rPr lang="en-US" dirty="0" err="1"/>
              <a:t>ändå</a:t>
            </a:r>
            <a:r>
              <a:rPr lang="en-US" dirty="0"/>
              <a:t> </a:t>
            </a:r>
            <a:r>
              <a:rPr lang="en-US" dirty="0" err="1"/>
              <a:t>ge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bra </a:t>
            </a:r>
            <a:r>
              <a:rPr lang="en-US" dirty="0" err="1"/>
              <a:t>fingervisning</a:t>
            </a:r>
            <a:r>
              <a:rPr lang="en-US" dirty="0"/>
              <a:t> om </a:t>
            </a:r>
            <a:r>
              <a:rPr lang="en-US" dirty="0" err="1"/>
              <a:t>ungefärliga</a:t>
            </a:r>
            <a:r>
              <a:rPr lang="en-US" dirty="0"/>
              <a:t> </a:t>
            </a:r>
            <a:r>
              <a:rPr lang="en-US" dirty="0" err="1"/>
              <a:t>priser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prestanda</a:t>
            </a:r>
            <a:r>
              <a:rPr lang="en-US" dirty="0"/>
              <a:t>, </a:t>
            </a:r>
            <a:r>
              <a:rPr lang="en-US" dirty="0" err="1"/>
              <a:t>samt</a:t>
            </a:r>
            <a:r>
              <a:rPr lang="en-US" dirty="0"/>
              <a:t> </a:t>
            </a:r>
            <a:r>
              <a:rPr lang="en-US" dirty="0" err="1"/>
              <a:t>ekonomin</a:t>
            </a:r>
            <a:r>
              <a:rPr lang="en-US" dirty="0"/>
              <a:t> i </a:t>
            </a:r>
            <a:r>
              <a:rPr lang="en-US" dirty="0" err="1"/>
              <a:t>detta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67EB5-D66C-9BE0-9D18-029F27984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B0C9C-AA62-11D2-795C-B0553872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A16DA-9293-37D3-3F26-2D79F7D4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5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3AD2-57D4-4BC5-22EF-1256EE61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80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+mn-lt"/>
              </a:rPr>
              <a:t>Slutsatser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F7F39-26EF-CAC1-411A-208660C88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932"/>
            <a:ext cx="10891344" cy="569660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Varför</a:t>
            </a:r>
            <a:r>
              <a:rPr lang="en-US" b="1" dirty="0"/>
              <a:t> </a:t>
            </a:r>
            <a:r>
              <a:rPr lang="en-US" b="1" dirty="0" err="1"/>
              <a:t>byta</a:t>
            </a:r>
            <a:r>
              <a:rPr lang="en-US" b="1" dirty="0"/>
              <a:t> </a:t>
            </a:r>
            <a:r>
              <a:rPr lang="en-US" b="1" dirty="0" err="1"/>
              <a:t>lampor</a:t>
            </a:r>
            <a:r>
              <a:rPr lang="en-US" b="1" dirty="0"/>
              <a:t> nu?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Nuvarande</a:t>
            </a:r>
            <a:r>
              <a:rPr lang="en-US" dirty="0"/>
              <a:t> halogen-</a:t>
            </a:r>
            <a:r>
              <a:rPr lang="en-US" dirty="0" err="1"/>
              <a:t>belysning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redan </a:t>
            </a:r>
            <a:r>
              <a:rPr lang="en-US" dirty="0" err="1"/>
              <a:t>passerat</a:t>
            </a:r>
            <a:r>
              <a:rPr lang="en-US" dirty="0"/>
              <a:t> </a:t>
            </a:r>
            <a:r>
              <a:rPr lang="en-US" dirty="0" err="1"/>
              <a:t>förväntad</a:t>
            </a:r>
            <a:r>
              <a:rPr lang="en-US" dirty="0"/>
              <a:t> </a:t>
            </a:r>
            <a:r>
              <a:rPr lang="en-US" dirty="0" err="1"/>
              <a:t>livslängd</a:t>
            </a:r>
            <a:r>
              <a:rPr lang="en-US" dirty="0"/>
              <a:t>. (</a:t>
            </a:r>
            <a:r>
              <a:rPr lang="en-US" dirty="0" err="1"/>
              <a:t>Nyss</a:t>
            </a:r>
            <a:r>
              <a:rPr lang="en-US" dirty="0"/>
              <a:t> </a:t>
            </a:r>
            <a:r>
              <a:rPr lang="en-US" dirty="0" err="1"/>
              <a:t>bytt</a:t>
            </a:r>
            <a:r>
              <a:rPr lang="en-US" dirty="0"/>
              <a:t> Lv11+25+35). </a:t>
            </a:r>
            <a:r>
              <a:rPr lang="en-US" dirty="0" err="1"/>
              <a:t>Enl</a:t>
            </a:r>
            <a:r>
              <a:rPr lang="en-US" dirty="0"/>
              <a:t> UH </a:t>
            </a:r>
            <a:r>
              <a:rPr lang="en-US" dirty="0" err="1"/>
              <a:t>planen</a:t>
            </a:r>
            <a:r>
              <a:rPr lang="en-US" dirty="0"/>
              <a:t> var det </a:t>
            </a:r>
            <a:r>
              <a:rPr lang="en-US" dirty="0" err="1"/>
              <a:t>dags</a:t>
            </a:r>
            <a:r>
              <a:rPr lang="en-US" dirty="0"/>
              <a:t> för byte 2022.</a:t>
            </a:r>
          </a:p>
          <a:p>
            <a:r>
              <a:rPr lang="en-US" b="1" dirty="0" err="1"/>
              <a:t>Varför</a:t>
            </a:r>
            <a:r>
              <a:rPr lang="en-US" b="1" dirty="0"/>
              <a:t> LED?</a:t>
            </a:r>
            <a:br>
              <a:rPr lang="en-US" dirty="0"/>
            </a:br>
            <a:r>
              <a:rPr lang="en-US" dirty="0"/>
              <a:t>-LED </a:t>
            </a:r>
            <a:r>
              <a:rPr lang="en-US" dirty="0" err="1"/>
              <a:t>lönar</a:t>
            </a:r>
            <a:r>
              <a:rPr lang="en-US" dirty="0"/>
              <a:t> sig redan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6-8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år</a:t>
            </a:r>
            <a:r>
              <a:rPr lang="en-US" dirty="0"/>
              <a:t> (om </a:t>
            </a:r>
            <a:r>
              <a:rPr lang="en-US" dirty="0" err="1"/>
              <a:t>elpris</a:t>
            </a:r>
            <a:r>
              <a:rPr lang="en-US" dirty="0"/>
              <a:t> </a:t>
            </a:r>
            <a:r>
              <a:rPr lang="en-US" dirty="0" err="1"/>
              <a:t>inom</a:t>
            </a:r>
            <a:r>
              <a:rPr lang="en-US" dirty="0"/>
              <a:t> 2014-2023 </a:t>
            </a:r>
            <a:r>
              <a:rPr lang="en-US" dirty="0" err="1"/>
              <a:t>nivåer</a:t>
            </a:r>
            <a:r>
              <a:rPr lang="en-US" dirty="0"/>
              <a:t>).</a:t>
            </a:r>
            <a:br>
              <a:rPr lang="en-US" dirty="0"/>
            </a:br>
            <a:r>
              <a:rPr lang="en-US" dirty="0"/>
              <a:t>(i </a:t>
            </a:r>
            <a:r>
              <a:rPr lang="en-US" dirty="0" err="1"/>
              <a:t>värsta</a:t>
            </a:r>
            <a:r>
              <a:rPr lang="en-US" dirty="0"/>
              <a:t> fall, om vi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kvitta</a:t>
            </a:r>
            <a:r>
              <a:rPr lang="en-US" dirty="0"/>
              <a:t> </a:t>
            </a:r>
            <a:r>
              <a:rPr lang="en-US" dirty="0" err="1"/>
              <a:t>något</a:t>
            </a:r>
            <a:r>
              <a:rPr lang="en-US" dirty="0"/>
              <a:t> av </a:t>
            </a:r>
            <a:r>
              <a:rPr lang="en-US" dirty="0" err="1"/>
              <a:t>momsen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lamporna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Garanti</a:t>
            </a:r>
            <a:r>
              <a:rPr lang="en-US" dirty="0"/>
              <a:t> 5år. </a:t>
            </a:r>
            <a:r>
              <a:rPr lang="en-US" dirty="0" err="1"/>
              <a:t>Beräknad</a:t>
            </a:r>
            <a:r>
              <a:rPr lang="en-US" dirty="0"/>
              <a:t> </a:t>
            </a:r>
            <a:r>
              <a:rPr lang="en-US" dirty="0" err="1"/>
              <a:t>livslängd</a:t>
            </a:r>
            <a:r>
              <a:rPr lang="en-US" dirty="0"/>
              <a:t> 20-25 </a:t>
            </a:r>
            <a:r>
              <a:rPr lang="en-US" dirty="0" err="1"/>
              <a:t>år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Bättre</a:t>
            </a:r>
            <a:r>
              <a:rPr lang="en-US" dirty="0"/>
              <a:t> </a:t>
            </a:r>
            <a:r>
              <a:rPr lang="en-US" dirty="0" err="1"/>
              <a:t>upplysning</a:t>
            </a:r>
            <a:r>
              <a:rPr lang="en-US" dirty="0"/>
              <a:t> av </a:t>
            </a:r>
            <a:r>
              <a:rPr lang="en-US" dirty="0" err="1"/>
              <a:t>vägen</a:t>
            </a:r>
            <a:r>
              <a:rPr lang="en-US" dirty="0"/>
              <a:t> (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riktat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vitare</a:t>
            </a:r>
            <a:r>
              <a:rPr lang="en-US" dirty="0"/>
              <a:t> </a:t>
            </a:r>
            <a:r>
              <a:rPr lang="en-US" dirty="0" err="1"/>
              <a:t>ljus</a:t>
            </a:r>
            <a:r>
              <a:rPr lang="en-US" dirty="0"/>
              <a:t>)</a:t>
            </a:r>
          </a:p>
          <a:p>
            <a:r>
              <a:rPr lang="en-US" b="1" dirty="0" err="1"/>
              <a:t>Vilken</a:t>
            </a:r>
            <a:r>
              <a:rPr lang="en-US" b="1" dirty="0"/>
              <a:t> LED?</a:t>
            </a:r>
            <a:br>
              <a:rPr lang="en-US" dirty="0"/>
            </a:br>
            <a:r>
              <a:rPr lang="en-US" dirty="0" err="1"/>
              <a:t>Förslag</a:t>
            </a:r>
            <a:r>
              <a:rPr lang="en-US" dirty="0"/>
              <a:t>: Philips CW BGP307 (</a:t>
            </a:r>
            <a:r>
              <a:rPr lang="en-US" dirty="0" err="1"/>
              <a:t>varmvit</a:t>
            </a:r>
            <a:r>
              <a:rPr lang="en-US" dirty="0"/>
              <a:t> 3000K, 4500lm).</a:t>
            </a:r>
            <a:br>
              <a:rPr lang="en-US" dirty="0"/>
            </a:br>
            <a:r>
              <a:rPr lang="en-US" dirty="0" err="1"/>
              <a:t>Kostnad</a:t>
            </a:r>
            <a:r>
              <a:rPr lang="en-US" dirty="0"/>
              <a:t> för </a:t>
            </a:r>
            <a:r>
              <a:rPr lang="en-US" dirty="0" err="1"/>
              <a:t>alla</a:t>
            </a:r>
            <a:r>
              <a:rPr lang="en-US" dirty="0"/>
              <a:t> 24 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dirty="0" err="1"/>
              <a:t>inkl</a:t>
            </a:r>
            <a:r>
              <a:rPr lang="en-US" dirty="0"/>
              <a:t> </a:t>
            </a:r>
            <a:r>
              <a:rPr lang="en-US" dirty="0" err="1"/>
              <a:t>arbete</a:t>
            </a:r>
            <a:r>
              <a:rPr lang="en-US" dirty="0"/>
              <a:t>: 118 </a:t>
            </a:r>
            <a:r>
              <a:rPr lang="en-US" dirty="0" err="1"/>
              <a:t>kSEK</a:t>
            </a:r>
            <a:r>
              <a:rPr lang="en-US" dirty="0"/>
              <a:t> ink moms </a:t>
            </a:r>
            <a:br>
              <a:rPr lang="en-US" dirty="0"/>
            </a:br>
            <a:r>
              <a:rPr lang="en-US" dirty="0"/>
              <a:t>(i </a:t>
            </a:r>
            <a:r>
              <a:rPr lang="en-US" dirty="0" err="1"/>
              <a:t>värsta</a:t>
            </a:r>
            <a:r>
              <a:rPr lang="en-US" dirty="0"/>
              <a:t> fall, om vi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kvitta</a:t>
            </a:r>
            <a:r>
              <a:rPr lang="en-US" dirty="0"/>
              <a:t> </a:t>
            </a:r>
            <a:r>
              <a:rPr lang="en-US" dirty="0" err="1"/>
              <a:t>något</a:t>
            </a:r>
            <a:r>
              <a:rPr lang="en-US" dirty="0"/>
              <a:t> av </a:t>
            </a:r>
            <a:r>
              <a:rPr lang="en-US" dirty="0" err="1"/>
              <a:t>momsen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lamporna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Finns redan </a:t>
            </a:r>
            <a:r>
              <a:rPr lang="en-US" dirty="0" err="1"/>
              <a:t>på</a:t>
            </a:r>
            <a:r>
              <a:rPr lang="en-US" dirty="0"/>
              <a:t> Lv11+35. </a:t>
            </a:r>
          </a:p>
          <a:p>
            <a:r>
              <a:rPr lang="en-US" b="1" dirty="0" err="1"/>
              <a:t>Varför</a:t>
            </a:r>
            <a:r>
              <a:rPr lang="en-US" b="1" dirty="0"/>
              <a:t> Philips LED </a:t>
            </a:r>
            <a:r>
              <a:rPr lang="en-US" b="1" dirty="0" err="1"/>
              <a:t>istället</a:t>
            </a:r>
            <a:r>
              <a:rPr lang="en-US" b="1" dirty="0"/>
              <a:t> för </a:t>
            </a:r>
            <a:r>
              <a:rPr lang="en-US" b="1" dirty="0" err="1"/>
              <a:t>Luxtella</a:t>
            </a:r>
            <a:r>
              <a:rPr lang="en-US" b="1" dirty="0"/>
              <a:t> LED?</a:t>
            </a:r>
            <a:br>
              <a:rPr lang="en-US" b="1" dirty="0"/>
            </a:br>
            <a:r>
              <a:rPr lang="en-US" dirty="0"/>
              <a:t>+ </a:t>
            </a:r>
            <a:r>
              <a:rPr lang="en-US" dirty="0" err="1"/>
              <a:t>Automatiskt</a:t>
            </a:r>
            <a:r>
              <a:rPr lang="en-US" dirty="0"/>
              <a:t> </a:t>
            </a:r>
            <a:r>
              <a:rPr lang="en-US" dirty="0" err="1"/>
              <a:t>energisparfuktion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dimmar</a:t>
            </a:r>
            <a:r>
              <a:rPr lang="en-US" dirty="0"/>
              <a:t> </a:t>
            </a:r>
            <a:r>
              <a:rPr lang="en-US" dirty="0" err="1"/>
              <a:t>ner</a:t>
            </a:r>
            <a:r>
              <a:rPr lang="en-US" dirty="0"/>
              <a:t> 30% under 5h/</a:t>
            </a:r>
            <a:r>
              <a:rPr lang="en-US" dirty="0" err="1"/>
              <a:t>natt</a:t>
            </a:r>
            <a:br>
              <a:rPr lang="en-US" dirty="0"/>
            </a:br>
            <a:r>
              <a:rPr lang="en-US" dirty="0"/>
              <a:t>+ Samma </a:t>
            </a:r>
            <a:r>
              <a:rPr lang="en-US" dirty="0" err="1"/>
              <a:t>ljus</a:t>
            </a:r>
            <a:r>
              <a:rPr lang="en-US" dirty="0"/>
              <a:t> </a:t>
            </a:r>
            <a:r>
              <a:rPr lang="en-US" dirty="0" err="1"/>
              <a:t>hela</a:t>
            </a:r>
            <a:r>
              <a:rPr lang="en-US" dirty="0"/>
              <a:t> </a:t>
            </a:r>
            <a:r>
              <a:rPr lang="en-US" dirty="0" err="1"/>
              <a:t>livslängden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+ </a:t>
            </a:r>
            <a:r>
              <a:rPr lang="en-US" dirty="0" err="1"/>
              <a:t>Större</a:t>
            </a:r>
            <a:r>
              <a:rPr lang="en-US" dirty="0"/>
              <a:t> &amp;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känt</a:t>
            </a:r>
            <a:r>
              <a:rPr lang="en-US" dirty="0"/>
              <a:t> </a:t>
            </a:r>
            <a:r>
              <a:rPr lang="en-US" dirty="0" err="1"/>
              <a:t>märke</a:t>
            </a:r>
            <a:r>
              <a:rPr lang="en-US" dirty="0"/>
              <a:t> </a:t>
            </a:r>
            <a:r>
              <a:rPr lang="en-US" dirty="0" err="1"/>
              <a:t>bör</a:t>
            </a:r>
            <a:r>
              <a:rPr lang="en-US" dirty="0"/>
              <a:t> </a:t>
            </a:r>
            <a:r>
              <a:rPr lang="en-US" dirty="0" err="1"/>
              <a:t>ge</a:t>
            </a:r>
            <a:r>
              <a:rPr lang="en-US" dirty="0"/>
              <a:t> </a:t>
            </a:r>
            <a:r>
              <a:rPr lang="en-US" dirty="0" err="1"/>
              <a:t>bättre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&amp; </a:t>
            </a:r>
            <a:r>
              <a:rPr lang="en-US" dirty="0" err="1"/>
              <a:t>lättare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tag </a:t>
            </a:r>
            <a:r>
              <a:rPr lang="en-US" dirty="0" err="1"/>
              <a:t>på</a:t>
            </a:r>
            <a:r>
              <a:rPr lang="en-US" dirty="0"/>
              <a:t> i </a:t>
            </a:r>
            <a:r>
              <a:rPr lang="en-US" dirty="0" err="1"/>
              <a:t>framtiden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Inköpspriset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19 </a:t>
            </a:r>
            <a:r>
              <a:rPr lang="en-US" dirty="0" err="1"/>
              <a:t>kSEK</a:t>
            </a:r>
            <a:r>
              <a:rPr lang="en-US" dirty="0"/>
              <a:t> </a:t>
            </a:r>
            <a:r>
              <a:rPr lang="en-US" dirty="0" err="1"/>
              <a:t>högre</a:t>
            </a:r>
            <a:r>
              <a:rPr lang="en-US" dirty="0"/>
              <a:t> (ink moms) </a:t>
            </a:r>
            <a:r>
              <a:rPr lang="en-US" dirty="0" err="1"/>
              <a:t>än</a:t>
            </a:r>
            <a:r>
              <a:rPr lang="en-US" dirty="0"/>
              <a:t> </a:t>
            </a:r>
            <a:r>
              <a:rPr lang="en-US" dirty="0" err="1"/>
              <a:t>Luxtella</a:t>
            </a:r>
            <a:r>
              <a:rPr lang="en-US" dirty="0"/>
              <a:t> LED, men det</a:t>
            </a:r>
            <a:br>
              <a:rPr lang="en-US" dirty="0"/>
            </a:br>
            <a:r>
              <a:rPr lang="en-US" dirty="0" err="1"/>
              <a:t>tjänas</a:t>
            </a:r>
            <a:r>
              <a:rPr lang="en-US" dirty="0"/>
              <a:t> in </a:t>
            </a:r>
            <a:r>
              <a:rPr lang="en-US" dirty="0" err="1"/>
              <a:t>på</a:t>
            </a:r>
            <a:r>
              <a:rPr lang="en-US" dirty="0"/>
              <a:t> ca</a:t>
            </a:r>
            <a:r>
              <a:rPr lang="en-US" dirty="0">
                <a:solidFill>
                  <a:srgbClr val="0070C0"/>
                </a:solidFill>
              </a:rPr>
              <a:t> 7-13 </a:t>
            </a:r>
            <a:r>
              <a:rPr lang="en-US" dirty="0" err="1">
                <a:solidFill>
                  <a:srgbClr val="0070C0"/>
                </a:solidFill>
              </a:rPr>
              <a:t>år</a:t>
            </a:r>
            <a:r>
              <a:rPr lang="en-US" dirty="0"/>
              <a:t> tack </a:t>
            </a:r>
            <a:r>
              <a:rPr lang="en-US" dirty="0" err="1"/>
              <a:t>vare</a:t>
            </a:r>
            <a:r>
              <a:rPr lang="en-US" dirty="0"/>
              <a:t> </a:t>
            </a:r>
            <a:r>
              <a:rPr lang="en-US" dirty="0" err="1"/>
              <a:t>lägre</a:t>
            </a:r>
            <a:r>
              <a:rPr lang="en-US" dirty="0"/>
              <a:t> </a:t>
            </a:r>
            <a:r>
              <a:rPr lang="en-US" dirty="0" err="1"/>
              <a:t>energiförbrukning</a:t>
            </a:r>
            <a:r>
              <a:rPr lang="en-US" dirty="0"/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FB55C-2B0B-5910-4910-77A6AC26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61D67-B2FB-CC3A-6FD3-A60495999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2B1BF-08AB-6ECD-CA36-AC85EC58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6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1CF5-84EB-ADB8-57BB-D1338373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+mn-lt"/>
              </a:rPr>
              <a:t>Varför</a:t>
            </a:r>
            <a:r>
              <a:rPr lang="en-US" dirty="0">
                <a:latin typeface="+mn-lt"/>
              </a:rPr>
              <a:t> LED?</a:t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Fördjupning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3D066-CFF7-6389-B1A3-132042CC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7762E-3ED2-1839-4482-2EBB427E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213FB-4834-EC71-5A7E-CA77E598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1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05FC-8419-0CD3-2ECA-CE7087A4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2745" cy="1011093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+mn-lt"/>
              </a:rPr>
              <a:t>Hur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beräknade</a:t>
            </a:r>
            <a:r>
              <a:rPr lang="en-US" sz="5400" dirty="0">
                <a:latin typeface="+mn-lt"/>
              </a:rPr>
              <a:t> vi </a:t>
            </a:r>
            <a:r>
              <a:rPr lang="en-US" sz="5400" dirty="0" err="1">
                <a:latin typeface="+mn-lt"/>
              </a:rPr>
              <a:t>intjäningstiden</a:t>
            </a:r>
            <a:r>
              <a:rPr lang="en-US" sz="5400" dirty="0">
                <a:latin typeface="+mn-lt"/>
              </a:rPr>
              <a:t> för LED?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F2E63-6ED2-062F-C30B-81A62441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Beaktade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inköpspris</a:t>
            </a:r>
            <a:r>
              <a:rPr lang="en-US" sz="4000" dirty="0"/>
              <a:t> för LED vs halogen 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årlig</a:t>
            </a:r>
            <a:r>
              <a:rPr lang="en-US" sz="4000" dirty="0"/>
              <a:t> </a:t>
            </a:r>
            <a:r>
              <a:rPr lang="en-US" sz="4000" dirty="0" err="1"/>
              <a:t>energibesparing</a:t>
            </a:r>
            <a:r>
              <a:rPr lang="en-US" sz="4000" dirty="0"/>
              <a:t> (i %)  för LED vs halogen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energiprisnivå</a:t>
            </a:r>
            <a:r>
              <a:rPr lang="en-US" sz="4000" dirty="0"/>
              <a:t> (</a:t>
            </a:r>
            <a:r>
              <a:rPr lang="en-US" sz="4000" dirty="0" err="1"/>
              <a:t>årlig</a:t>
            </a:r>
            <a:r>
              <a:rPr lang="en-US" sz="4000" dirty="0"/>
              <a:t> </a:t>
            </a:r>
            <a:r>
              <a:rPr lang="en-US" sz="4000" dirty="0" err="1"/>
              <a:t>elkostnad</a:t>
            </a:r>
            <a:r>
              <a:rPr lang="en-US" sz="4000" dirty="0"/>
              <a:t> med halogen)</a:t>
            </a:r>
          </a:p>
          <a:p>
            <a:r>
              <a:rPr lang="en-US" sz="4000" dirty="0" err="1"/>
              <a:t>Jämförde</a:t>
            </a:r>
            <a:r>
              <a:rPr lang="en-US" sz="4000" dirty="0"/>
              <a:t> </a:t>
            </a:r>
            <a:r>
              <a:rPr lang="en-US" sz="4000" dirty="0" err="1"/>
              <a:t>totalkostnaden</a:t>
            </a:r>
            <a:r>
              <a:rPr lang="en-US" sz="4000" dirty="0"/>
              <a:t> för </a:t>
            </a:r>
            <a:r>
              <a:rPr lang="en-US" sz="4000" dirty="0" err="1"/>
              <a:t>vår</a:t>
            </a:r>
            <a:r>
              <a:rPr lang="en-US" sz="4000" dirty="0"/>
              <a:t> </a:t>
            </a:r>
            <a:r>
              <a:rPr lang="en-US" sz="4000" dirty="0" err="1"/>
              <a:t>belysning</a:t>
            </a:r>
            <a:r>
              <a:rPr lang="en-US" sz="4000" dirty="0"/>
              <a:t> i </a:t>
            </a:r>
            <a:r>
              <a:rPr lang="en-US" sz="4000" dirty="0" err="1"/>
              <a:t>olika</a:t>
            </a:r>
            <a:r>
              <a:rPr lang="en-US" sz="4000" dirty="0"/>
              <a:t> </a:t>
            </a:r>
            <a:r>
              <a:rPr lang="en-US" sz="4000" dirty="0" err="1"/>
              <a:t>scenarion</a:t>
            </a:r>
            <a:r>
              <a:rPr lang="en-US" sz="4000" dirty="0"/>
              <a:t> (</a:t>
            </a:r>
            <a:r>
              <a:rPr lang="en-US" sz="4000" dirty="0" err="1"/>
              <a:t>enl</a:t>
            </a:r>
            <a:r>
              <a:rPr lang="en-US" sz="4000" dirty="0"/>
              <a:t> </a:t>
            </a:r>
            <a:r>
              <a:rPr lang="en-US" sz="4000" dirty="0" err="1"/>
              <a:t>kommande</a:t>
            </a:r>
            <a:r>
              <a:rPr lang="en-US" sz="4000" dirty="0"/>
              <a:t> 2 </a:t>
            </a:r>
            <a:r>
              <a:rPr lang="en-US" sz="4000" dirty="0" err="1"/>
              <a:t>sidor</a:t>
            </a:r>
            <a:r>
              <a:rPr lang="en-US" sz="4000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56467-FE91-4DE8-2410-D62A8337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DAB29-EAC2-04D5-8DA6-CF8991DE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E3CCA-D1E0-56AF-E52D-4F7B1D99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1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EE7A27A-F2E2-F2E6-894C-6E6169765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253358"/>
              </p:ext>
            </p:extLst>
          </p:nvPr>
        </p:nvGraphicFramePr>
        <p:xfrm>
          <a:off x="404256" y="-88139"/>
          <a:ext cx="10697333" cy="661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1EE9FD32-E646-259C-BEAD-8044A1071679}"/>
              </a:ext>
            </a:extLst>
          </p:cNvPr>
          <p:cNvGrpSpPr/>
          <p:nvPr/>
        </p:nvGrpSpPr>
        <p:grpSpPr>
          <a:xfrm>
            <a:off x="10796954" y="1600298"/>
            <a:ext cx="1395046" cy="1459425"/>
            <a:chOff x="10765308" y="1600298"/>
            <a:chExt cx="1426692" cy="1659117"/>
          </a:xfrm>
        </p:grpSpPr>
        <p:sp>
          <p:nvSpPr>
            <p:cNvPr id="30" name="Right Brace 29">
              <a:extLst>
                <a:ext uri="{FF2B5EF4-FFF2-40B4-BE49-F238E27FC236}">
                  <a16:creationId xmlns:a16="http://schemas.microsoft.com/office/drawing/2014/main" id="{4DD35D7A-74B7-9654-E125-D4EA7694B5B0}"/>
                </a:ext>
              </a:extLst>
            </p:cNvPr>
            <p:cNvSpPr/>
            <p:nvPr/>
          </p:nvSpPr>
          <p:spPr>
            <a:xfrm>
              <a:off x="10765308" y="1600298"/>
              <a:ext cx="444905" cy="1659117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946E00-E645-5FBF-ADC3-03A4C7A1F062}"/>
                </a:ext>
              </a:extLst>
            </p:cNvPr>
            <p:cNvSpPr txBox="1"/>
            <p:nvPr/>
          </p:nvSpPr>
          <p:spPr>
            <a:xfrm>
              <a:off x="10939991" y="2092304"/>
              <a:ext cx="12520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Högt</a:t>
              </a:r>
              <a:r>
                <a:rPr lang="en-US" dirty="0"/>
                <a:t> </a:t>
              </a:r>
              <a:r>
                <a:rPr lang="en-US" dirty="0" err="1"/>
                <a:t>elpris</a:t>
              </a:r>
              <a:r>
                <a:rPr lang="en-US" dirty="0"/>
                <a:t> </a:t>
              </a:r>
              <a:br>
                <a:rPr lang="en-US" dirty="0"/>
              </a:br>
              <a:r>
                <a:rPr lang="en-US" dirty="0"/>
                <a:t>(2022)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0C7E894-5C2B-391E-67DB-9C7DC3880C67}"/>
              </a:ext>
            </a:extLst>
          </p:cNvPr>
          <p:cNvSpPr txBox="1"/>
          <p:nvPr/>
        </p:nvSpPr>
        <p:spPr>
          <a:xfrm>
            <a:off x="9471725" y="1483674"/>
            <a:ext cx="95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Halogen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C8905E-91F1-9518-BC88-C2E5A3B84612}"/>
              </a:ext>
            </a:extLst>
          </p:cNvPr>
          <p:cNvSpPr txBox="1"/>
          <p:nvPr/>
        </p:nvSpPr>
        <p:spPr>
          <a:xfrm>
            <a:off x="9488763" y="2680541"/>
            <a:ext cx="98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LED </a:t>
            </a:r>
            <a:r>
              <a:rPr lang="en-US" dirty="0" err="1">
                <a:solidFill>
                  <a:srgbClr val="0070C0"/>
                </a:solidFill>
              </a:rPr>
              <a:t>Luxt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6B59D0-2B8E-686E-F07B-46622B090620}"/>
              </a:ext>
            </a:extLst>
          </p:cNvPr>
          <p:cNvSpPr txBox="1"/>
          <p:nvPr/>
        </p:nvSpPr>
        <p:spPr>
          <a:xfrm>
            <a:off x="9464401" y="305678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LED 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B0230-0B8C-0DD0-85A4-F3BA05B51981}"/>
              </a:ext>
            </a:extLst>
          </p:cNvPr>
          <p:cNvSpPr txBox="1"/>
          <p:nvPr/>
        </p:nvSpPr>
        <p:spPr>
          <a:xfrm>
            <a:off x="9247097" y="525517"/>
            <a:ext cx="274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LED </a:t>
            </a:r>
            <a:r>
              <a:rPr lang="en-US" dirty="0" err="1"/>
              <a:t>grafer</a:t>
            </a:r>
            <a:r>
              <a:rPr lang="en-US" dirty="0"/>
              <a:t> </a:t>
            </a:r>
            <a:r>
              <a:rPr lang="en-US" dirty="0" err="1"/>
              <a:t>giltiga</a:t>
            </a:r>
            <a:r>
              <a:rPr lang="en-US" dirty="0"/>
              <a:t> </a:t>
            </a:r>
            <a:r>
              <a:rPr lang="en-US" dirty="0" err="1"/>
              <a:t>enbart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inom</a:t>
            </a:r>
            <a:r>
              <a:rPr lang="en-US" dirty="0"/>
              <a:t> LED </a:t>
            </a:r>
            <a:r>
              <a:rPr lang="en-US" dirty="0" err="1"/>
              <a:t>livslängd</a:t>
            </a:r>
            <a:r>
              <a:rPr lang="en-US" dirty="0"/>
              <a:t>! </a:t>
            </a:r>
            <a:br>
              <a:rPr lang="en-US" dirty="0"/>
            </a:br>
            <a:r>
              <a:rPr lang="en-US" dirty="0" err="1"/>
              <a:t>Dvs</a:t>
            </a:r>
            <a:r>
              <a:rPr lang="en-US" dirty="0"/>
              <a:t> </a:t>
            </a:r>
            <a:r>
              <a:rPr lang="en-US" dirty="0" err="1"/>
              <a:t>inget</a:t>
            </a:r>
            <a:r>
              <a:rPr lang="en-US" dirty="0"/>
              <a:t> byte av LED </a:t>
            </a:r>
            <a:r>
              <a:rPr lang="en-US" dirty="0" err="1"/>
              <a:t>ingår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F93AF-7641-945C-A710-6E6A883A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C50E6-72CD-FF58-28BA-B7E55F48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257F05-07D2-1608-6F61-0953B4C4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7</a:t>
            </a:fld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AE803C2-4089-B3B2-8C95-E714D6283281}"/>
              </a:ext>
            </a:extLst>
          </p:cNvPr>
          <p:cNvSpPr/>
          <p:nvPr/>
        </p:nvSpPr>
        <p:spPr>
          <a:xfrm>
            <a:off x="9297901" y="589085"/>
            <a:ext cx="2691100" cy="785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651A7A-D395-6070-26A7-9EF441432346}"/>
              </a:ext>
            </a:extLst>
          </p:cNvPr>
          <p:cNvSpPr txBox="1"/>
          <p:nvPr/>
        </p:nvSpPr>
        <p:spPr>
          <a:xfrm>
            <a:off x="1090411" y="1600298"/>
            <a:ext cx="6053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Detta </a:t>
            </a:r>
            <a:r>
              <a:rPr lang="en-US" i="1" dirty="0" err="1"/>
              <a:t>är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introduktion</a:t>
            </a:r>
            <a:r>
              <a:rPr lang="en-US" i="1" dirty="0"/>
              <a:t> </a:t>
            </a:r>
            <a:r>
              <a:rPr lang="en-US" i="1" dirty="0" err="1"/>
              <a:t>inför</a:t>
            </a:r>
            <a:r>
              <a:rPr lang="en-US" i="1" dirty="0"/>
              <a:t> </a:t>
            </a:r>
            <a:r>
              <a:rPr lang="en-US" i="1" dirty="0" err="1"/>
              <a:t>nästa</a:t>
            </a:r>
            <a:r>
              <a:rPr lang="en-US" i="1" dirty="0"/>
              <a:t> </a:t>
            </a:r>
            <a:r>
              <a:rPr lang="en-US" i="1" dirty="0" err="1"/>
              <a:t>sida</a:t>
            </a:r>
            <a:r>
              <a:rPr lang="en-US" i="1" dirty="0"/>
              <a:t> </a:t>
            </a:r>
            <a:r>
              <a:rPr lang="en-US" i="1" dirty="0" err="1"/>
              <a:t>som</a:t>
            </a:r>
            <a:r>
              <a:rPr lang="en-US" i="1" dirty="0"/>
              <a:t> </a:t>
            </a:r>
            <a:r>
              <a:rPr lang="en-US" i="1" dirty="0" err="1"/>
              <a:t>har</a:t>
            </a:r>
            <a:r>
              <a:rPr lang="en-US" i="1" dirty="0"/>
              <a:t> mkt </a:t>
            </a:r>
            <a:r>
              <a:rPr lang="en-US" i="1" dirty="0" err="1"/>
              <a:t>mer</a:t>
            </a:r>
            <a:r>
              <a:rPr lang="en-US" i="1" dirty="0"/>
              <a:t> info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966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300F77F-ADC1-A180-BB90-82ADFB63A33B}"/>
              </a:ext>
            </a:extLst>
          </p:cNvPr>
          <p:cNvSpPr txBox="1"/>
          <p:nvPr/>
        </p:nvSpPr>
        <p:spPr>
          <a:xfrm>
            <a:off x="4798243" y="2102674"/>
            <a:ext cx="2224726" cy="1323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Vid </a:t>
            </a:r>
            <a:r>
              <a:rPr lang="en-US" sz="2400" i="1" dirty="0" err="1"/>
              <a:t>lågt</a:t>
            </a:r>
            <a:r>
              <a:rPr lang="en-US" sz="2400" dirty="0"/>
              <a:t> </a:t>
            </a:r>
            <a:r>
              <a:rPr lang="en-US" sz="2400" dirty="0" err="1"/>
              <a:t>elpris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är</a:t>
            </a:r>
            <a:r>
              <a:rPr lang="en-US" sz="2400" dirty="0"/>
              <a:t> LED </a:t>
            </a:r>
            <a:r>
              <a:rPr lang="en-US" sz="2400" dirty="0" err="1"/>
              <a:t>lönsamt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efter</a:t>
            </a:r>
            <a:r>
              <a:rPr lang="en-US" sz="24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8 </a:t>
            </a:r>
            <a:r>
              <a:rPr lang="en-US" sz="3200" dirty="0" err="1">
                <a:solidFill>
                  <a:srgbClr val="00B050"/>
                </a:solidFill>
              </a:rPr>
              <a:t>år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A6AB81-F592-8E2F-485D-C02FA3201B68}"/>
              </a:ext>
            </a:extLst>
          </p:cNvPr>
          <p:cNvSpPr/>
          <p:nvPr/>
        </p:nvSpPr>
        <p:spPr>
          <a:xfrm>
            <a:off x="2052924" y="2117470"/>
            <a:ext cx="2326458" cy="120076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C4708-6CCC-E898-86DD-A7E9D043A738}"/>
              </a:ext>
            </a:extLst>
          </p:cNvPr>
          <p:cNvSpPr/>
          <p:nvPr/>
        </p:nvSpPr>
        <p:spPr>
          <a:xfrm>
            <a:off x="4798243" y="2102674"/>
            <a:ext cx="2073898" cy="121556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060312E-D4CD-F4FE-414F-4F4935CE487F}"/>
              </a:ext>
            </a:extLst>
          </p:cNvPr>
          <p:cNvGrpSpPr/>
          <p:nvPr/>
        </p:nvGrpSpPr>
        <p:grpSpPr>
          <a:xfrm>
            <a:off x="404256" y="-88140"/>
            <a:ext cx="10774018" cy="6649277"/>
            <a:chOff x="404256" y="-88140"/>
            <a:chExt cx="10774018" cy="6649277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5EE7A27A-F2E2-F2E6-894C-6E6169765AC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97695308"/>
                </p:ext>
              </p:extLst>
            </p:nvPr>
          </p:nvGraphicFramePr>
          <p:xfrm>
            <a:off x="404256" y="-88140"/>
            <a:ext cx="10774018" cy="66492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E96BED-E1EB-5110-2694-790A5EF93D88}"/>
                </a:ext>
              </a:extLst>
            </p:cNvPr>
            <p:cNvCxnSpPr>
              <a:cxnSpLocks/>
            </p:cNvCxnSpPr>
            <p:nvPr/>
          </p:nvCxnSpPr>
          <p:spPr>
            <a:xfrm>
              <a:off x="4178817" y="3294713"/>
              <a:ext cx="0" cy="1040932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9F60E6-7C47-AC6A-5F1A-2ED4312E52E4}"/>
                </a:ext>
              </a:extLst>
            </p:cNvPr>
            <p:cNvSpPr txBox="1"/>
            <p:nvPr/>
          </p:nvSpPr>
          <p:spPr>
            <a:xfrm>
              <a:off x="2128982" y="2064410"/>
              <a:ext cx="2241616" cy="132343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Vid </a:t>
              </a:r>
              <a:r>
                <a:rPr lang="en-US" sz="2400" i="1" dirty="0" err="1"/>
                <a:t>högt</a:t>
              </a:r>
              <a:r>
                <a:rPr lang="en-US" sz="2400" dirty="0"/>
                <a:t> </a:t>
              </a:r>
              <a:r>
                <a:rPr lang="en-US" sz="2400" dirty="0" err="1"/>
                <a:t>elpris</a:t>
              </a:r>
              <a:r>
                <a:rPr lang="en-US" sz="2400" dirty="0"/>
                <a:t> </a:t>
              </a:r>
              <a:br>
                <a:rPr lang="en-US" sz="2400" dirty="0"/>
              </a:br>
              <a:r>
                <a:rPr lang="en-US" sz="2400" dirty="0" err="1"/>
                <a:t>är</a:t>
              </a:r>
              <a:r>
                <a:rPr lang="en-US" sz="2400" dirty="0"/>
                <a:t> LED </a:t>
              </a:r>
              <a:r>
                <a:rPr lang="en-US" sz="2400" dirty="0" err="1"/>
                <a:t>lönsamt</a:t>
              </a:r>
              <a:r>
                <a:rPr lang="en-US" sz="2400" dirty="0"/>
                <a:t> </a:t>
              </a:r>
              <a:br>
                <a:rPr lang="en-US" sz="2400" dirty="0"/>
              </a:br>
              <a:r>
                <a:rPr lang="en-US" sz="2400" dirty="0" err="1"/>
                <a:t>efter</a:t>
              </a:r>
              <a:r>
                <a:rPr lang="en-US" sz="2400" dirty="0"/>
                <a:t> </a:t>
              </a:r>
              <a:r>
                <a:rPr lang="en-US" sz="3200" dirty="0">
                  <a:solidFill>
                    <a:srgbClr val="00B050"/>
                  </a:solidFill>
                </a:rPr>
                <a:t>6 </a:t>
              </a:r>
              <a:r>
                <a:rPr lang="en-US" sz="3200" dirty="0" err="1">
                  <a:solidFill>
                    <a:srgbClr val="00B050"/>
                  </a:solidFill>
                </a:rPr>
                <a:t>år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CF80AA-F56F-9786-6F02-F38D08A8B16B}"/>
              </a:ext>
            </a:extLst>
          </p:cNvPr>
          <p:cNvCxnSpPr>
            <a:cxnSpLocks/>
          </p:cNvCxnSpPr>
          <p:nvPr/>
        </p:nvCxnSpPr>
        <p:spPr>
          <a:xfrm>
            <a:off x="4934328" y="3318235"/>
            <a:ext cx="0" cy="1306519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91C3B2-4F9B-446C-EFD7-BD402D8C8E5C}"/>
              </a:ext>
            </a:extLst>
          </p:cNvPr>
          <p:cNvCxnSpPr>
            <a:cxnSpLocks/>
          </p:cNvCxnSpPr>
          <p:nvPr/>
        </p:nvCxnSpPr>
        <p:spPr>
          <a:xfrm flipV="1">
            <a:off x="7751098" y="4492032"/>
            <a:ext cx="0" cy="41804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E41FEE-E8AC-7103-564B-F84D34128B1C}"/>
              </a:ext>
            </a:extLst>
          </p:cNvPr>
          <p:cNvGrpSpPr/>
          <p:nvPr/>
        </p:nvGrpSpPr>
        <p:grpSpPr>
          <a:xfrm>
            <a:off x="4565715" y="4448426"/>
            <a:ext cx="5449270" cy="1454220"/>
            <a:chOff x="4565715" y="4448426"/>
            <a:chExt cx="5449270" cy="14542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AFEB47-79DF-9C78-9D5E-C3DF4412C8F6}"/>
                </a:ext>
              </a:extLst>
            </p:cNvPr>
            <p:cNvSpPr txBox="1"/>
            <p:nvPr/>
          </p:nvSpPr>
          <p:spPr>
            <a:xfrm>
              <a:off x="6187910" y="4886983"/>
              <a:ext cx="3827075" cy="10156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LED vs LED: Philips </a:t>
              </a:r>
              <a:r>
                <a:rPr lang="en-US" sz="2000" dirty="0" err="1"/>
                <a:t>är</a:t>
              </a:r>
              <a:r>
                <a:rPr lang="en-US" sz="2000" dirty="0"/>
                <a:t> </a:t>
              </a:r>
              <a:r>
                <a:rPr lang="en-US" sz="2000" dirty="0" err="1"/>
                <a:t>lönsammare</a:t>
              </a:r>
              <a:r>
                <a:rPr lang="en-US" sz="2000" dirty="0"/>
                <a:t> </a:t>
              </a:r>
              <a:r>
                <a:rPr lang="en-US" sz="2000" dirty="0" err="1"/>
                <a:t>än</a:t>
              </a:r>
              <a:r>
                <a:rPr lang="en-US" sz="2000" dirty="0"/>
                <a:t> </a:t>
              </a:r>
              <a:r>
                <a:rPr lang="en-US" sz="2000" dirty="0" err="1"/>
                <a:t>Luxtella</a:t>
              </a:r>
              <a:r>
                <a:rPr lang="en-US" sz="2000" dirty="0"/>
                <a:t> </a:t>
              </a:r>
              <a:r>
                <a:rPr lang="en-US" sz="2000" dirty="0" err="1"/>
                <a:t>efter</a:t>
              </a:r>
              <a:r>
                <a:rPr lang="en-US" sz="2000" dirty="0"/>
                <a:t> 7 </a:t>
              </a:r>
              <a:r>
                <a:rPr lang="en-US" sz="2000" dirty="0" err="1"/>
                <a:t>eller</a:t>
              </a:r>
              <a:r>
                <a:rPr lang="en-US" sz="2000" dirty="0"/>
                <a:t> 13 </a:t>
              </a:r>
              <a:r>
                <a:rPr lang="en-US" sz="2000" dirty="0" err="1"/>
                <a:t>år</a:t>
              </a:r>
              <a:r>
                <a:rPr lang="en-US" sz="2000" dirty="0"/>
                <a:t>, </a:t>
              </a:r>
              <a:r>
                <a:rPr lang="en-US" sz="2000" dirty="0" err="1"/>
                <a:t>beroende</a:t>
              </a:r>
              <a:r>
                <a:rPr lang="en-US" sz="2000" dirty="0"/>
                <a:t> </a:t>
              </a:r>
              <a:r>
                <a:rPr lang="en-US" sz="2000" dirty="0" err="1"/>
                <a:t>på</a:t>
              </a:r>
              <a:r>
                <a:rPr lang="en-US" sz="2000" dirty="0"/>
                <a:t> </a:t>
              </a:r>
              <a:r>
                <a:rPr lang="en-US" sz="2000" dirty="0" err="1"/>
                <a:t>elpris</a:t>
              </a:r>
              <a:endParaRPr lang="en-US" sz="2000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298BE98-A530-6762-1908-A20F5D67A9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5715" y="4448426"/>
              <a:ext cx="0" cy="832784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4C10005-5F64-6D57-0FA0-DE38A6E79EE2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565715" y="5281210"/>
            <a:ext cx="1622195" cy="113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E9FD32-E646-259C-BEAD-8044A1071679}"/>
              </a:ext>
            </a:extLst>
          </p:cNvPr>
          <p:cNvGrpSpPr/>
          <p:nvPr/>
        </p:nvGrpSpPr>
        <p:grpSpPr>
          <a:xfrm>
            <a:off x="10796954" y="1600298"/>
            <a:ext cx="1395046" cy="1459425"/>
            <a:chOff x="10765308" y="1600298"/>
            <a:chExt cx="1426692" cy="1659117"/>
          </a:xfrm>
        </p:grpSpPr>
        <p:sp>
          <p:nvSpPr>
            <p:cNvPr id="30" name="Right Brace 29">
              <a:extLst>
                <a:ext uri="{FF2B5EF4-FFF2-40B4-BE49-F238E27FC236}">
                  <a16:creationId xmlns:a16="http://schemas.microsoft.com/office/drawing/2014/main" id="{4DD35D7A-74B7-9654-E125-D4EA7694B5B0}"/>
                </a:ext>
              </a:extLst>
            </p:cNvPr>
            <p:cNvSpPr/>
            <p:nvPr/>
          </p:nvSpPr>
          <p:spPr>
            <a:xfrm>
              <a:off x="10765308" y="1600298"/>
              <a:ext cx="444905" cy="1659117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946E00-E645-5FBF-ADC3-03A4C7A1F062}"/>
                </a:ext>
              </a:extLst>
            </p:cNvPr>
            <p:cNvSpPr txBox="1"/>
            <p:nvPr/>
          </p:nvSpPr>
          <p:spPr>
            <a:xfrm>
              <a:off x="10939991" y="2092304"/>
              <a:ext cx="12520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Högt</a:t>
              </a:r>
              <a:r>
                <a:rPr lang="en-US" dirty="0"/>
                <a:t> </a:t>
              </a:r>
              <a:r>
                <a:rPr lang="en-US" dirty="0" err="1"/>
                <a:t>elpris</a:t>
              </a:r>
              <a:r>
                <a:rPr lang="en-US" dirty="0"/>
                <a:t> </a:t>
              </a:r>
              <a:br>
                <a:rPr lang="en-US" dirty="0"/>
              </a:br>
              <a:r>
                <a:rPr lang="en-US" dirty="0"/>
                <a:t>(2022)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9F0B45-4819-CA89-B29A-87FC436453C9}"/>
              </a:ext>
            </a:extLst>
          </p:cNvPr>
          <p:cNvGrpSpPr/>
          <p:nvPr/>
        </p:nvGrpSpPr>
        <p:grpSpPr>
          <a:xfrm>
            <a:off x="10810700" y="3229706"/>
            <a:ext cx="1416753" cy="829288"/>
            <a:chOff x="10852710" y="3450482"/>
            <a:chExt cx="1416753" cy="829288"/>
          </a:xfrm>
        </p:grpSpPr>
        <p:sp>
          <p:nvSpPr>
            <p:cNvPr id="32" name="Right Brace 31">
              <a:extLst>
                <a:ext uri="{FF2B5EF4-FFF2-40B4-BE49-F238E27FC236}">
                  <a16:creationId xmlns:a16="http://schemas.microsoft.com/office/drawing/2014/main" id="{FF1BF8CF-ACDA-D85B-DBCD-A161A493717D}"/>
                </a:ext>
              </a:extLst>
            </p:cNvPr>
            <p:cNvSpPr/>
            <p:nvPr/>
          </p:nvSpPr>
          <p:spPr>
            <a:xfrm>
              <a:off x="10852710" y="3450482"/>
              <a:ext cx="444905" cy="829288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A5F970-79F1-A204-DED8-EB893D6925B3}"/>
                </a:ext>
              </a:extLst>
            </p:cNvPr>
            <p:cNvSpPr txBox="1"/>
            <p:nvPr/>
          </p:nvSpPr>
          <p:spPr>
            <a:xfrm>
              <a:off x="11075162" y="3523244"/>
              <a:ext cx="11943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Lågt</a:t>
              </a:r>
              <a:r>
                <a:rPr lang="en-US" dirty="0"/>
                <a:t> </a:t>
              </a:r>
              <a:r>
                <a:rPr lang="en-US" dirty="0" err="1"/>
                <a:t>elpris</a:t>
              </a:r>
              <a:r>
                <a:rPr lang="en-US" dirty="0"/>
                <a:t> </a:t>
              </a:r>
              <a:br>
                <a:rPr lang="en-US" dirty="0"/>
              </a:br>
              <a:r>
                <a:rPr lang="en-US" dirty="0"/>
                <a:t>(2016)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0C7E894-5C2B-391E-67DB-9C7DC3880C67}"/>
              </a:ext>
            </a:extLst>
          </p:cNvPr>
          <p:cNvSpPr txBox="1"/>
          <p:nvPr/>
        </p:nvSpPr>
        <p:spPr>
          <a:xfrm>
            <a:off x="9471725" y="1483674"/>
            <a:ext cx="95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Halogen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C8905E-91F1-9518-BC88-C2E5A3B84612}"/>
              </a:ext>
            </a:extLst>
          </p:cNvPr>
          <p:cNvSpPr txBox="1"/>
          <p:nvPr/>
        </p:nvSpPr>
        <p:spPr>
          <a:xfrm>
            <a:off x="9488763" y="2680541"/>
            <a:ext cx="98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LED </a:t>
            </a:r>
            <a:r>
              <a:rPr lang="en-US" dirty="0" err="1">
                <a:solidFill>
                  <a:srgbClr val="0070C0"/>
                </a:solidFill>
              </a:rPr>
              <a:t>Luxt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6B59D0-2B8E-686E-F07B-46622B090620}"/>
              </a:ext>
            </a:extLst>
          </p:cNvPr>
          <p:cNvSpPr txBox="1"/>
          <p:nvPr/>
        </p:nvSpPr>
        <p:spPr>
          <a:xfrm>
            <a:off x="9464401" y="305678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LED Ph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893FA7-B912-6D32-099B-1D5E0B2CBFB0}"/>
              </a:ext>
            </a:extLst>
          </p:cNvPr>
          <p:cNvSpPr txBox="1"/>
          <p:nvPr/>
        </p:nvSpPr>
        <p:spPr>
          <a:xfrm>
            <a:off x="9497518" y="3377128"/>
            <a:ext cx="95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Halogen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319A2C-FA9E-0F45-6C4D-07BD222ECCAD}"/>
              </a:ext>
            </a:extLst>
          </p:cNvPr>
          <p:cNvSpPr txBox="1"/>
          <p:nvPr/>
        </p:nvSpPr>
        <p:spPr>
          <a:xfrm>
            <a:off x="9488763" y="3753368"/>
            <a:ext cx="98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LED </a:t>
            </a:r>
            <a:r>
              <a:rPr lang="en-US" dirty="0" err="1">
                <a:solidFill>
                  <a:srgbClr val="00B050"/>
                </a:solidFill>
              </a:rPr>
              <a:t>Luxt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CD7A19-189C-8033-8AD4-C9DC10D00F45}"/>
              </a:ext>
            </a:extLst>
          </p:cNvPr>
          <p:cNvSpPr txBox="1"/>
          <p:nvPr/>
        </p:nvSpPr>
        <p:spPr>
          <a:xfrm>
            <a:off x="9491139" y="41227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LED Ph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50CD74-2566-CB1B-8079-80D3E570FCE2}"/>
              </a:ext>
            </a:extLst>
          </p:cNvPr>
          <p:cNvCxnSpPr>
            <a:cxnSpLocks/>
          </p:cNvCxnSpPr>
          <p:nvPr/>
        </p:nvCxnSpPr>
        <p:spPr>
          <a:xfrm>
            <a:off x="3629320" y="4506891"/>
            <a:ext cx="0" cy="1326805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7A5257-1773-29BA-F0CF-1D387B5FDCB1}"/>
              </a:ext>
            </a:extLst>
          </p:cNvPr>
          <p:cNvGrpSpPr/>
          <p:nvPr/>
        </p:nvGrpSpPr>
        <p:grpSpPr>
          <a:xfrm>
            <a:off x="1111611" y="3747325"/>
            <a:ext cx="2515729" cy="695557"/>
            <a:chOff x="1130045" y="3791601"/>
            <a:chExt cx="2515729" cy="695557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C06E3CC4-13AD-5414-CC86-EEC1BF263A69}"/>
                </a:ext>
              </a:extLst>
            </p:cNvPr>
            <p:cNvSpPr/>
            <p:nvPr/>
          </p:nvSpPr>
          <p:spPr>
            <a:xfrm rot="16200000">
              <a:off x="2197505" y="3038888"/>
              <a:ext cx="380810" cy="2515729"/>
            </a:xfrm>
            <a:prstGeom prst="righ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78D64D-73BA-60EC-CADF-A71969276D3F}"/>
                </a:ext>
              </a:extLst>
            </p:cNvPr>
            <p:cNvSpPr txBox="1"/>
            <p:nvPr/>
          </p:nvSpPr>
          <p:spPr>
            <a:xfrm>
              <a:off x="1848936" y="3791601"/>
              <a:ext cx="1590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LED </a:t>
              </a:r>
              <a:r>
                <a:rPr lang="en-US" sz="2400" dirty="0" err="1"/>
                <a:t>garanti</a:t>
              </a:r>
              <a:endParaRPr lang="en-US" sz="24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DB0230-0B8C-0DD0-85A4-F3BA05B51981}"/>
              </a:ext>
            </a:extLst>
          </p:cNvPr>
          <p:cNvSpPr txBox="1"/>
          <p:nvPr/>
        </p:nvSpPr>
        <p:spPr>
          <a:xfrm>
            <a:off x="9247097" y="525517"/>
            <a:ext cx="274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LED </a:t>
            </a:r>
            <a:r>
              <a:rPr lang="en-US" dirty="0" err="1"/>
              <a:t>grafer</a:t>
            </a:r>
            <a:r>
              <a:rPr lang="en-US" dirty="0"/>
              <a:t> </a:t>
            </a:r>
            <a:r>
              <a:rPr lang="en-US" dirty="0" err="1"/>
              <a:t>giltiga</a:t>
            </a:r>
            <a:r>
              <a:rPr lang="en-US" dirty="0"/>
              <a:t> </a:t>
            </a:r>
            <a:r>
              <a:rPr lang="en-US" dirty="0" err="1"/>
              <a:t>enbart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inom</a:t>
            </a:r>
            <a:r>
              <a:rPr lang="en-US" dirty="0"/>
              <a:t> LED </a:t>
            </a:r>
            <a:r>
              <a:rPr lang="en-US" dirty="0" err="1"/>
              <a:t>livslängd</a:t>
            </a:r>
            <a:r>
              <a:rPr lang="en-US" dirty="0"/>
              <a:t>! </a:t>
            </a:r>
            <a:br>
              <a:rPr lang="en-US" dirty="0"/>
            </a:br>
            <a:r>
              <a:rPr lang="en-US" dirty="0" err="1"/>
              <a:t>Dvs</a:t>
            </a:r>
            <a:r>
              <a:rPr lang="en-US" dirty="0"/>
              <a:t> </a:t>
            </a:r>
            <a:r>
              <a:rPr lang="en-US" dirty="0" err="1"/>
              <a:t>inget</a:t>
            </a:r>
            <a:r>
              <a:rPr lang="en-US" dirty="0"/>
              <a:t> byte av LED </a:t>
            </a:r>
            <a:r>
              <a:rPr lang="en-US" dirty="0" err="1"/>
              <a:t>ingår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F93AF-7641-945C-A710-6E6A883A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C50E6-72CD-FF58-28BA-B7E55F48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257F05-07D2-1608-6F61-0953B4C4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8</a:t>
            </a:fld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AE803C2-4089-B3B2-8C95-E714D6283281}"/>
              </a:ext>
            </a:extLst>
          </p:cNvPr>
          <p:cNvSpPr/>
          <p:nvPr/>
        </p:nvSpPr>
        <p:spPr>
          <a:xfrm>
            <a:off x="9297901" y="589085"/>
            <a:ext cx="2691100" cy="785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BEB251-6796-A4B8-5965-F28FCF346BF4}"/>
              </a:ext>
            </a:extLst>
          </p:cNvPr>
          <p:cNvSpPr txBox="1"/>
          <p:nvPr/>
        </p:nvSpPr>
        <p:spPr>
          <a:xfrm>
            <a:off x="7853072" y="2848152"/>
            <a:ext cx="14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LED Max Ram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AEC5D6-2309-7DAF-DBB9-DEA0002FD8DD}"/>
              </a:ext>
            </a:extLst>
          </p:cNvPr>
          <p:cNvSpPr txBox="1"/>
          <p:nvPr/>
        </p:nvSpPr>
        <p:spPr>
          <a:xfrm>
            <a:off x="8903237" y="3543083"/>
            <a:ext cx="14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LED Max Ram</a:t>
            </a:r>
          </a:p>
        </p:txBody>
      </p:sp>
    </p:spTree>
    <p:extLst>
      <p:ext uri="{BB962C8B-B14F-4D97-AF65-F5344CB8AC3E}">
        <p14:creationId xmlns:p14="http://schemas.microsoft.com/office/powerpoint/2010/main" val="37283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05FC-8419-0CD3-2ECA-CE7087A4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2745" cy="1011093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Var </a:t>
            </a:r>
            <a:r>
              <a:rPr lang="en-US" dirty="0" err="1">
                <a:latin typeface="+mn-lt"/>
              </a:rPr>
              <a:t>kommer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underlaget</a:t>
            </a:r>
            <a:r>
              <a:rPr lang="en-US" dirty="0">
                <a:latin typeface="+mn-lt"/>
              </a:rPr>
              <a:t> till </a:t>
            </a:r>
            <a:r>
              <a:rPr lang="en-US" dirty="0" err="1">
                <a:latin typeface="+mn-lt"/>
              </a:rPr>
              <a:t>diagrammet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ifrån</a:t>
            </a:r>
            <a:r>
              <a:rPr lang="en-US" dirty="0">
                <a:latin typeface="+mn-lt"/>
              </a:rPr>
              <a:t>?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F2E63-6ED2-062F-C30B-81A62441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Följande</a:t>
            </a:r>
            <a:r>
              <a:rPr lang="en-US" sz="4000" dirty="0"/>
              <a:t> </a:t>
            </a:r>
            <a:r>
              <a:rPr lang="en-US" sz="4000" dirty="0" err="1"/>
              <a:t>sidor</a:t>
            </a:r>
            <a:r>
              <a:rPr lang="en-US" sz="4000" dirty="0"/>
              <a:t> </a:t>
            </a:r>
            <a:r>
              <a:rPr lang="en-US" sz="4000" dirty="0" err="1"/>
              <a:t>visare</a:t>
            </a:r>
            <a:r>
              <a:rPr lang="en-US" sz="4000" dirty="0"/>
              <a:t> </a:t>
            </a:r>
            <a:r>
              <a:rPr lang="en-US" sz="4000" dirty="0" err="1"/>
              <a:t>beräkning</a:t>
            </a:r>
            <a:r>
              <a:rPr lang="en-US" sz="4000" dirty="0"/>
              <a:t> av 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inköpspris</a:t>
            </a:r>
            <a:r>
              <a:rPr lang="en-US" sz="4000" dirty="0"/>
              <a:t> för LED vs halogen 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årlig</a:t>
            </a:r>
            <a:r>
              <a:rPr lang="en-US" sz="4000" dirty="0"/>
              <a:t> </a:t>
            </a:r>
            <a:r>
              <a:rPr lang="en-US" sz="4000" dirty="0" err="1"/>
              <a:t>energibesparing</a:t>
            </a:r>
            <a:r>
              <a:rPr lang="en-US" sz="4000" dirty="0"/>
              <a:t> (i %)  för LED vs halogen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energiprisnivå</a:t>
            </a:r>
            <a:r>
              <a:rPr lang="en-US" sz="4000" dirty="0"/>
              <a:t> (</a:t>
            </a:r>
            <a:r>
              <a:rPr lang="en-US" sz="4000" dirty="0" err="1"/>
              <a:t>årlig</a:t>
            </a:r>
            <a:r>
              <a:rPr lang="en-US" sz="4000" dirty="0"/>
              <a:t> </a:t>
            </a:r>
            <a:r>
              <a:rPr lang="en-US" sz="4000" dirty="0" err="1"/>
              <a:t>elkostnad</a:t>
            </a:r>
            <a:r>
              <a:rPr lang="en-US" sz="4000" dirty="0"/>
              <a:t> med halogen)</a:t>
            </a:r>
          </a:p>
          <a:p>
            <a:r>
              <a:rPr lang="en-US" sz="4000" dirty="0"/>
              <a:t>Men </a:t>
            </a:r>
            <a:r>
              <a:rPr lang="en-US" sz="4000" dirty="0" err="1"/>
              <a:t>allra</a:t>
            </a:r>
            <a:r>
              <a:rPr lang="en-US" sz="4000" dirty="0"/>
              <a:t> </a:t>
            </a:r>
            <a:r>
              <a:rPr lang="en-US" sz="4000" dirty="0" err="1"/>
              <a:t>först</a:t>
            </a:r>
            <a:r>
              <a:rPr lang="en-US" sz="4000" dirty="0"/>
              <a:t> </a:t>
            </a:r>
            <a:r>
              <a:rPr lang="en-US" sz="4000" dirty="0" err="1"/>
              <a:t>måste</a:t>
            </a:r>
            <a:r>
              <a:rPr lang="en-US" sz="4000" dirty="0"/>
              <a:t> vi </a:t>
            </a:r>
            <a:r>
              <a:rPr lang="en-US" sz="4000" dirty="0" err="1"/>
              <a:t>bestämma</a:t>
            </a:r>
            <a:r>
              <a:rPr lang="en-US" sz="4000" dirty="0"/>
              <a:t> </a:t>
            </a:r>
            <a:r>
              <a:rPr lang="en-US" sz="4000" dirty="0" err="1"/>
              <a:t>hur</a:t>
            </a:r>
            <a:r>
              <a:rPr lang="en-US" sz="4000" dirty="0"/>
              <a:t> vi </a:t>
            </a:r>
            <a:r>
              <a:rPr lang="en-US" sz="4000" dirty="0" err="1"/>
              <a:t>räknar</a:t>
            </a:r>
            <a:r>
              <a:rPr lang="en-US" sz="4000" dirty="0"/>
              <a:t>  med </a:t>
            </a:r>
            <a:r>
              <a:rPr lang="en-US" sz="4000" dirty="0" err="1"/>
              <a:t>momsen</a:t>
            </a:r>
            <a:r>
              <a:rPr lang="en-US" sz="4000" dirty="0"/>
              <a:t>!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F9947-D93E-9E7F-ADBA-8668D0C1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2024-01-22 (version 11)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63444-33F8-2484-8943-65D2A7D7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 utredning Lustigknopp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DC3BC-3352-65A4-6F58-8E364E7B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4F-9630-4C74-99E1-C61C1E396A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2688</Words>
  <Application>Microsoft Office PowerPoint</Application>
  <PresentationFormat>Widescreen</PresentationFormat>
  <Paragraphs>302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Utredning om LED-belysning till Lustigknopps samfällighet i Rönninge</vt:lpstr>
      <vt:lpstr>Frågor</vt:lpstr>
      <vt:lpstr>Brasklapp</vt:lpstr>
      <vt:lpstr>Slutsatser</vt:lpstr>
      <vt:lpstr>Varför LED? (Fördjupning) </vt:lpstr>
      <vt:lpstr>Hur beräknade vi intjäningstiden för LED?</vt:lpstr>
      <vt:lpstr>PowerPoint Presentation</vt:lpstr>
      <vt:lpstr>PowerPoint Presentation</vt:lpstr>
      <vt:lpstr>Var kommer underlaget till diagrammet ifrån?</vt:lpstr>
      <vt:lpstr>Hur har vi beaktat momsen?</vt:lpstr>
      <vt:lpstr>Vad är merkostnaden för inköp av LED?</vt:lpstr>
      <vt:lpstr>Hur mkt effekt drar LED resp halogen?</vt:lpstr>
      <vt:lpstr>Intjäningstiden för LED istället för halogen är 6-8 år,    berorende på elprisnivån (2014-2023).</vt:lpstr>
      <vt:lpstr>Om LED håller längre än intjäningstiden?</vt:lpstr>
      <vt:lpstr>Varför Philips istället för Luxtella? (Fördjupning) </vt:lpstr>
      <vt:lpstr>Egenskaper för Luxtella LED jfr med Philips LED</vt:lpstr>
      <vt:lpstr>Att beakta inför beslut på stämman</vt:lpstr>
      <vt:lpstr>Styrelsens förslag till stämman</vt:lpstr>
      <vt:lpstr>Referens- material: </vt:lpstr>
      <vt:lpstr>Förslag &amp; motivering i mer detalj</vt:lpstr>
      <vt:lpstr>Vad är färgtemperatur?</vt:lpstr>
      <vt:lpstr>Philips  Clearway BGP307 LED45 830  Offert: 118 kSEK ink moms  Referens- installation finns på Lv11+35 </vt:lpstr>
      <vt:lpstr>PowerPoint Presentation</vt:lpstr>
      <vt:lpstr>Luxtella 2MOD 4200LM 830  Urspr offert: 96 kSEK Ny      offert: 99 kSEK  ink moms  Referens-installation finns på Lv25. </vt:lpstr>
      <vt:lpstr>Elkostnader 2014-2023</vt:lpstr>
      <vt:lpstr>Versionshistorik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Utredning om LED-belysning till Lustigknopp</dc:title>
  <dc:creator>Anders Wänblom</dc:creator>
  <cp:lastModifiedBy>Anders Wänblom</cp:lastModifiedBy>
  <cp:revision>73</cp:revision>
  <cp:lastPrinted>2023-12-15T09:47:16Z</cp:lastPrinted>
  <dcterms:created xsi:type="dcterms:W3CDTF">2023-12-09T16:02:40Z</dcterms:created>
  <dcterms:modified xsi:type="dcterms:W3CDTF">2024-01-22T23:26:47Z</dcterms:modified>
</cp:coreProperties>
</file>